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0" r:id="rId4"/>
    <p:sldId id="257" r:id="rId5"/>
    <p:sldId id="258" r:id="rId6"/>
    <p:sldId id="259" r:id="rId7"/>
    <p:sldId id="260" r:id="rId8"/>
    <p:sldId id="271" r:id="rId9"/>
    <p:sldId id="272" r:id="rId10"/>
    <p:sldId id="273" r:id="rId11"/>
    <p:sldId id="261" r:id="rId12"/>
    <p:sldId id="262" r:id="rId13"/>
    <p:sldId id="263" r:id="rId14"/>
    <p:sldId id="274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  <p:embeddedFont>
      <p:font typeface="Aharoni" panose="02010803020104030203" pitchFamily="2" charset="-79"/>
      <p:bold r:id="rId19"/>
    </p:embeddedFont>
    <p:embeddedFont>
      <p:font typeface="Arial Black" panose="020B0A04020102020204" pitchFamily="34" charset="0"/>
      <p:bold r:id="rId20"/>
    </p:embeddedFont>
    <p:embeddedFont>
      <p:font typeface="Bodoni MT Black" panose="02070A03080606020203" pitchFamily="18" charset="0"/>
      <p:bold r:id="rId21"/>
      <p:boldItalic r:id="rId22"/>
    </p:embeddedFont>
    <p:embeddedFont>
      <p:font typeface="Fira Sans" panose="020B0503050000020004" pitchFamily="34" charset="0"/>
      <p:regular r:id="rId23"/>
    </p:embeddedFont>
    <p:embeddedFont>
      <p:font typeface="Heebo Light" pitchFamily="2" charset="-79"/>
      <p:regular r:id="rId24"/>
    </p:embeddedFont>
    <p:embeddedFont>
      <p:font typeface="Inconsolata Bold" pitchFamily="1" charset="0"/>
      <p:bold r:id="rId25"/>
    </p:embeddedFont>
    <p:embeddedFont>
      <p:font typeface="Monotype Corsiva" panose="03010101010201010101" pitchFamily="66" charset="0"/>
      <p:italic r:id="rId26"/>
    </p:embeddedFont>
    <p:embeddedFont>
      <p:font typeface="Montserrat" pitchFamily="2" charset="0"/>
      <p:regular r:id="rId27"/>
      <p:bold r:id="rId28"/>
      <p:italic r:id="rId29"/>
      <p:boldItalic r:id="rId30"/>
    </p:embeddedFont>
    <p:embeddedFont>
      <p:font typeface="ROG Fonts" panose="00000500000000000000" pitchFamily="5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E4"/>
    <a:srgbClr val="F64BAD"/>
    <a:srgbClr val="6622D9"/>
    <a:srgbClr val="241631"/>
    <a:srgbClr val="F98FCC"/>
    <a:srgbClr val="E52EF9"/>
    <a:srgbClr val="433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7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C88A8-E982-4C0F-A871-1B7E28EB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7E43-3D51-40E7-8C78-A2B3B919B432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B2E8D-6E43-4D87-83EF-C1CFAC0C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ADDF8-9112-4709-9D27-17E140B2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0C07-143F-4024-B5AF-8DE7445E1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62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6B8EB"/>
            </a:gs>
            <a:gs pos="0">
              <a:srgbClr val="998DD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88905-F7C7-4EFD-A28F-8E7EAAE5C64D}"/>
              </a:ext>
            </a:extLst>
          </p:cNvPr>
          <p:cNvSpPr txBox="1"/>
          <p:nvPr/>
        </p:nvSpPr>
        <p:spPr>
          <a:xfrm>
            <a:off x="2540923" y="366970"/>
            <a:ext cx="100584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>
                <a:solidFill>
                  <a:srgbClr val="36174D"/>
                </a:solidFill>
                <a:latin typeface="Arial Black" panose="020B0A04020102020204" pitchFamily="34" charset="0"/>
              </a:rPr>
              <a:t>WELCOME TO SEMINAR</a:t>
            </a:r>
            <a:endParaRPr lang="en-IN" sz="5760" dirty="0">
              <a:solidFill>
                <a:srgbClr val="36174D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B6D03-3005-43AE-A086-B8FEC65FE72B}"/>
              </a:ext>
            </a:extLst>
          </p:cNvPr>
          <p:cNvSpPr txBox="1"/>
          <p:nvPr/>
        </p:nvSpPr>
        <p:spPr>
          <a:xfrm>
            <a:off x="2310608" y="1340773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6174D"/>
                </a:solidFill>
                <a:latin typeface="Monotype Corsiva" panose="03010101010201010101" pitchFamily="66" charset="0"/>
                <a:cs typeface="Mongolian Baiti" panose="03000500000000000000" pitchFamily="66" charset="0"/>
              </a:rPr>
              <a:t>Department of Computer Science and Engineering</a:t>
            </a:r>
            <a:endParaRPr lang="en-IN" sz="4000" b="1" dirty="0">
              <a:solidFill>
                <a:srgbClr val="36174D"/>
              </a:solidFill>
              <a:latin typeface="Monotype Corsiva" panose="03010101010201010101" pitchFamily="66" charset="0"/>
              <a:cs typeface="Mongolian Baiti" panose="03000500000000000000" pitchFamily="66" charset="0"/>
            </a:endParaRPr>
          </a:p>
        </p:txBody>
      </p:sp>
      <p:pic>
        <p:nvPicPr>
          <p:cNvPr id="9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68F6B4B1-9BFA-4C00-AE84-AB54F2B0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900550" y="2967871"/>
            <a:ext cx="4787677" cy="5813756"/>
          </a:xfrm>
          <a:prstGeom prst="rect">
            <a:avLst/>
          </a:prstGeom>
        </p:spPr>
      </p:pic>
      <p:pic>
        <p:nvPicPr>
          <p:cNvPr id="10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686DBBA-AB60-40AB-9D24-875FDAA74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964244" y="4705009"/>
            <a:ext cx="7589767" cy="3983398"/>
          </a:xfrm>
          <a:prstGeom prst="rect">
            <a:avLst/>
          </a:prstGeom>
        </p:spPr>
      </p:pic>
      <p:pic>
        <p:nvPicPr>
          <p:cNvPr id="11" name="Imagen 6">
            <a:extLst>
              <a:ext uri="{FF2B5EF4-FFF2-40B4-BE49-F238E27FC236}">
                <a16:creationId xmlns:a16="http://schemas.microsoft.com/office/drawing/2014/main" id="{5A138A20-098A-4143-9C0E-ED9C5571F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512827" y="6265931"/>
            <a:ext cx="4687878" cy="2243696"/>
          </a:xfrm>
          <a:prstGeom prst="rect">
            <a:avLst/>
          </a:prstGeom>
        </p:spPr>
      </p:pic>
      <p:pic>
        <p:nvPicPr>
          <p:cNvPr id="14" name="Imagen 9" descr="Icono&#10;&#10;Descripción generada automáticamente">
            <a:extLst>
              <a:ext uri="{FF2B5EF4-FFF2-40B4-BE49-F238E27FC236}">
                <a16:creationId xmlns:a16="http://schemas.microsoft.com/office/drawing/2014/main" id="{86A19438-CCC1-474C-856D-E051B09B6C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13125782" y="6038826"/>
            <a:ext cx="1934329" cy="2442073"/>
          </a:xfrm>
          <a:prstGeom prst="rect">
            <a:avLst/>
          </a:prstGeom>
        </p:spPr>
      </p:pic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7E5EEBE8-6142-47FA-8AA0-D25D883A4D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13742959" y="1210267"/>
            <a:ext cx="1317152" cy="653671"/>
          </a:xfrm>
          <a:prstGeom prst="rect">
            <a:avLst/>
          </a:prstGeom>
        </p:spPr>
      </p:pic>
      <p:pic>
        <p:nvPicPr>
          <p:cNvPr id="16" name="Imagen 43" descr="Icono&#10;&#10;Descripción generada automáticamente">
            <a:extLst>
              <a:ext uri="{FF2B5EF4-FFF2-40B4-BE49-F238E27FC236}">
                <a16:creationId xmlns:a16="http://schemas.microsoft.com/office/drawing/2014/main" id="{06C8565A-AE06-49BD-A16F-01E4D91DE9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2542153" y="6756606"/>
            <a:ext cx="3592778" cy="1753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B21C90-C261-BE42-8A2A-1F17A8DC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7" y="133169"/>
            <a:ext cx="1864120" cy="1864120"/>
          </a:xfrm>
          <a:prstGeom prst="rect">
            <a:avLst/>
          </a:prstGeom>
          <a:ln w="57150">
            <a:solidFill>
              <a:srgbClr val="7E0CFC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24E96-932A-4868-A19E-665D55F4253B}"/>
              </a:ext>
            </a:extLst>
          </p:cNvPr>
          <p:cNvSpPr txBox="1"/>
          <p:nvPr/>
        </p:nvSpPr>
        <p:spPr>
          <a:xfrm>
            <a:off x="3962716" y="3231698"/>
            <a:ext cx="84062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421C5E"/>
                </a:solidFill>
              </a:rPr>
              <a:t>Project Name – Lab Management System</a:t>
            </a:r>
          </a:p>
          <a:p>
            <a:r>
              <a:rPr lang="en-US" sz="2880" b="1" dirty="0">
                <a:solidFill>
                  <a:srgbClr val="421C5E"/>
                </a:solidFill>
              </a:rPr>
              <a:t>Group Member’s Name -:</a:t>
            </a:r>
          </a:p>
          <a:p>
            <a:r>
              <a:rPr lang="en-US" sz="2880" b="1" dirty="0">
                <a:solidFill>
                  <a:srgbClr val="421C5E"/>
                </a:solidFill>
              </a:rPr>
              <a:t>		22-CS/02 – Abinash Panda</a:t>
            </a:r>
          </a:p>
          <a:p>
            <a:r>
              <a:rPr lang="en-US" sz="2880" b="1" dirty="0">
                <a:solidFill>
                  <a:srgbClr val="421C5E"/>
                </a:solidFill>
              </a:rPr>
              <a:t>		22-CS/12 – Om Prakash Behera</a:t>
            </a:r>
          </a:p>
          <a:p>
            <a:r>
              <a:rPr lang="en-US" sz="2880" b="1" dirty="0">
                <a:solidFill>
                  <a:srgbClr val="421C5E"/>
                </a:solidFill>
              </a:rPr>
              <a:t>		22-CS/22 – Sourav Sundar Pattanayak</a:t>
            </a:r>
          </a:p>
          <a:p>
            <a:r>
              <a:rPr lang="en-US" sz="2880" b="1" dirty="0">
                <a:solidFill>
                  <a:srgbClr val="421C5E"/>
                </a:solidFill>
              </a:rPr>
              <a:t>		22-CS/33 – Subharanshu Behera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AFC70-452C-FF2F-0E89-F5CCEFA62133}"/>
              </a:ext>
            </a:extLst>
          </p:cNvPr>
          <p:cNvSpPr txBox="1"/>
          <p:nvPr/>
        </p:nvSpPr>
        <p:spPr>
          <a:xfrm>
            <a:off x="2038287" y="2062116"/>
            <a:ext cx="11301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21C5E"/>
                </a:solidFill>
                <a:latin typeface="ROG Fonts" panose="00000500000000000000" pitchFamily="50" charset="0"/>
              </a:rPr>
              <a:t>Bhadrak Engineering School and Technology ( B.E.S.T)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E2DC3-7E60-7CB4-8935-E327CED55292}"/>
              </a:ext>
            </a:extLst>
          </p:cNvPr>
          <p:cNvSpPr txBox="1"/>
          <p:nvPr/>
        </p:nvSpPr>
        <p:spPr>
          <a:xfrm>
            <a:off x="8480889" y="6806391"/>
            <a:ext cx="59206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421C5E"/>
                </a:solidFill>
                <a:latin typeface="Agency FB" panose="020B0503020202020204" pitchFamily="34" charset="0"/>
              </a:rPr>
              <a:t>Guided by –:</a:t>
            </a:r>
          </a:p>
          <a:p>
            <a:r>
              <a:rPr lang="en-US" sz="2400" b="1" dirty="0">
                <a:solidFill>
                  <a:srgbClr val="421C5E"/>
                </a:solidFill>
                <a:latin typeface="ROG Fonts" panose="00000500000000000000" pitchFamily="50" charset="0"/>
              </a:rPr>
              <a:t>Er. Jyotsna mayee jena</a:t>
            </a:r>
          </a:p>
          <a:p>
            <a:r>
              <a:rPr lang="en-US" sz="2400" b="1" dirty="0">
                <a:solidFill>
                  <a:srgbClr val="421C5E"/>
                </a:solidFill>
                <a:latin typeface="ROG Fonts" panose="00000500000000000000" pitchFamily="50" charset="0"/>
              </a:rPr>
              <a:t>er. Satabdi palit</a:t>
            </a:r>
            <a:endParaRPr lang="en-IN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D8B07F-0EC0-7235-05DD-DAEC1B3B75A9}"/>
              </a:ext>
            </a:extLst>
          </p:cNvPr>
          <p:cNvSpPr/>
          <p:nvPr/>
        </p:nvSpPr>
        <p:spPr>
          <a:xfrm>
            <a:off x="12088247" y="6445158"/>
            <a:ext cx="3298784" cy="62289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C6B8EB"/>
              </a:gs>
              <a:gs pos="0">
                <a:srgbClr val="998DDF"/>
              </a:gs>
            </a:gsLst>
            <a:lin ang="3000000" scaled="0"/>
          </a:gradFill>
          <a:ln w="3175"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33333E-6 L -0.03489 -3.33333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25E-6 0.00115 L 0.01341 0.03055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4" y="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3 0.01782 L 0.00196 0.05162 " pathEditMode="relative" rAng="0" ptsTypes="AA">
                                          <p:cBhvr>
                                            <p:cTn id="12" dur="6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2 0.01782 L 0.00195 0.05162 " pathEditMode="relative" rAng="0" ptsTypes="AA">
                                          <p:cBhvr>
                                            <p:cTn id="16" dur="4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3 0.01783 L 0.00195 0.05162 " pathEditMode="relative" rAng="0" ptsTypes="AA">
                                          <p:cBhvr>
                                            <p:cTn id="20" dur="2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24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0.00185 L -2.91667E-6 0.03773 " pathEditMode="relative" rAng="0" ptsTypes="AA">
                                          <p:cBhvr>
                                            <p:cTn id="26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3.33333E-6 L -0.03489 -3.33333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-4.07407E-6 L 0.00039 0.05024 " pathEditMode="relative" rAng="0" ptsTypes="AA">
                                          <p:cBhvr>
                                            <p:cTn id="8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91667E-6 0.00115 L 0.01341 0.03055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4" y="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4.79167E-6 0.00116 L 0.01341 0.0305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4" y="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25E-6 0.00115 L 0.01341 0.03055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4" y="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3 0.01782 L 0.00196 0.05162 " pathEditMode="relative" rAng="0" ptsTypes="AA">
                                          <p:cBhvr>
                                            <p:cTn id="22" dur="6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3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2 0.01782 L 0.00195 0.05162 " pathEditMode="relative" rAng="0" ptsTypes="AA">
                                          <p:cBhvr>
                                            <p:cTn id="26" dur="4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83 0.01783 L 0.00195 0.05162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2" dur="9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4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0.00185 L -2.91667E-6 0.03773 " pathEditMode="relative" rAng="0" ptsTypes="AA">
                                          <p:cBhvr>
                                            <p:cTn id="36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1.48148E-6 L 0.00039 0.05023 " pathEditMode="relative" rAng="0" ptsTypes="AA">
                                          <p:cBhvr>
                                            <p:cTn id="38" dur="3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9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9A7F397-AD76-7EC6-58FF-72C2658B7D73}"/>
              </a:ext>
            </a:extLst>
          </p:cNvPr>
          <p:cNvCxnSpPr>
            <a:stCxn id="27" idx="5"/>
          </p:cNvCxnSpPr>
          <p:nvPr/>
        </p:nvCxnSpPr>
        <p:spPr>
          <a:xfrm flipV="1">
            <a:off x="11482475" y="6228515"/>
            <a:ext cx="601823" cy="457584"/>
          </a:xfrm>
          <a:prstGeom prst="bentConnector5">
            <a:avLst>
              <a:gd name="adj1" fmla="val 34609"/>
              <a:gd name="adj2" fmla="val 243196"/>
              <a:gd name="adj3" fmla="val 6201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F4EB3328-304E-E0AE-E96F-56668785C8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90695" y="7149291"/>
            <a:ext cx="1111159" cy="229643"/>
          </a:xfrm>
          <a:prstGeom prst="bentConnector3">
            <a:avLst>
              <a:gd name="adj1" fmla="val -20573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0"/>
          <p:cNvSpPr/>
          <p:nvPr/>
        </p:nvSpPr>
        <p:spPr>
          <a:xfrm>
            <a:off x="1233053" y="1142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Advantages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45" y="2899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42245" y="3693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Efficient Management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359" y="289969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74359" y="369348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Automated Tracking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593" y="289969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06593" y="3693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Resolution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245" y="5082583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42245" y="587637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C0ACF8-6C82-7241-1426-E2D382ECACD5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C8E3F29F-6D28-D71E-FF96-03BB27746161}"/>
              </a:ext>
            </a:extLst>
          </p:cNvPr>
          <p:cNvSpPr/>
          <p:nvPr/>
        </p:nvSpPr>
        <p:spPr>
          <a:xfrm>
            <a:off x="3874359" y="587418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Digitally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Recorder</a:t>
            </a:r>
            <a:endParaRPr lang="en-US" sz="2200" dirty="0"/>
          </a:p>
        </p:txBody>
      </p:sp>
      <p:pic>
        <p:nvPicPr>
          <p:cNvPr id="16" name="Graphic 15" descr="Database with solid fill">
            <a:extLst>
              <a:ext uri="{FF2B5EF4-FFF2-40B4-BE49-F238E27FC236}">
                <a16:creationId xmlns:a16="http://schemas.microsoft.com/office/drawing/2014/main" id="{4A42F449-BF4E-638F-B695-3095C036A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0481" y="4999790"/>
            <a:ext cx="732562" cy="732562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0CE4831D-79AA-B872-ABE6-45AC93ED4C5C}"/>
              </a:ext>
            </a:extLst>
          </p:cNvPr>
          <p:cNvSpPr/>
          <p:nvPr/>
        </p:nvSpPr>
        <p:spPr>
          <a:xfrm>
            <a:off x="6506473" y="587637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Reduces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Manual Errors</a:t>
            </a:r>
            <a:endParaRPr lang="en-US" sz="2200" dirty="0"/>
          </a:p>
        </p:txBody>
      </p:sp>
      <p:pic>
        <p:nvPicPr>
          <p:cNvPr id="19" name="Graphic 18" descr="Bar graph with downward trend with solid fill">
            <a:extLst>
              <a:ext uri="{FF2B5EF4-FFF2-40B4-BE49-F238E27FC236}">
                <a16:creationId xmlns:a16="http://schemas.microsoft.com/office/drawing/2014/main" id="{3F49F439-DC38-50DD-E2BE-A159D63735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3800" y="4999790"/>
            <a:ext cx="732561" cy="732561"/>
          </a:xfrm>
          <a:prstGeom prst="rect">
            <a:avLst/>
          </a:prstGeom>
        </p:spPr>
      </p:pic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BA74F95-6188-4BF5-1C25-4766A3C3FA85}"/>
              </a:ext>
            </a:extLst>
          </p:cNvPr>
          <p:cNvSpPr/>
          <p:nvPr/>
        </p:nvSpPr>
        <p:spPr>
          <a:xfrm>
            <a:off x="1639375" y="1919328"/>
            <a:ext cx="3000080" cy="146748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6826E4-B2B9-BC21-7F22-B1430C7F6208}"/>
              </a:ext>
            </a:extLst>
          </p:cNvPr>
          <p:cNvSpPr/>
          <p:nvPr/>
        </p:nvSpPr>
        <p:spPr>
          <a:xfrm>
            <a:off x="8003039" y="-208479"/>
            <a:ext cx="6917411" cy="566976"/>
          </a:xfrm>
          <a:prstGeom prst="roundRect">
            <a:avLst>
              <a:gd name="adj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8793A-AA94-4B11-DBD8-699C4909A797}"/>
              </a:ext>
            </a:extLst>
          </p:cNvPr>
          <p:cNvSpPr/>
          <p:nvPr/>
        </p:nvSpPr>
        <p:spPr>
          <a:xfrm>
            <a:off x="13404691" y="7389344"/>
            <a:ext cx="863600" cy="10525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15C6CF-48CF-E293-EDA9-5ECB0A1A998D}"/>
              </a:ext>
            </a:extLst>
          </p:cNvPr>
          <p:cNvSpPr/>
          <p:nvPr/>
        </p:nvSpPr>
        <p:spPr>
          <a:xfrm>
            <a:off x="12639039" y="7389343"/>
            <a:ext cx="613251" cy="10525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9BB879-2C51-AF51-1E7A-D1CE1E5EB507}"/>
              </a:ext>
            </a:extLst>
          </p:cNvPr>
          <p:cNvSpPr/>
          <p:nvPr/>
        </p:nvSpPr>
        <p:spPr>
          <a:xfrm>
            <a:off x="10466015" y="1127808"/>
            <a:ext cx="3600000" cy="3600000"/>
          </a:xfrm>
          <a:prstGeom prst="ellips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7D085B-205A-CCCE-13CA-7763F7092105}"/>
              </a:ext>
            </a:extLst>
          </p:cNvPr>
          <p:cNvSpPr/>
          <p:nvPr/>
        </p:nvSpPr>
        <p:spPr>
          <a:xfrm>
            <a:off x="10652527" y="965487"/>
            <a:ext cx="3600000" cy="3600000"/>
          </a:xfrm>
          <a:prstGeom prst="ellips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D3D9C5-94F1-A58E-B45F-8CFF66A2B8D5}"/>
              </a:ext>
            </a:extLst>
          </p:cNvPr>
          <p:cNvSpPr/>
          <p:nvPr/>
        </p:nvSpPr>
        <p:spPr>
          <a:xfrm>
            <a:off x="10839039" y="774522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74B80AD-56C8-B7E2-191F-23625964CC7A}"/>
              </a:ext>
            </a:extLst>
          </p:cNvPr>
          <p:cNvSpPr/>
          <p:nvPr/>
        </p:nvSpPr>
        <p:spPr>
          <a:xfrm>
            <a:off x="8999720" y="5652761"/>
            <a:ext cx="2961638" cy="2378055"/>
          </a:xfrm>
          <a:prstGeom prst="triangl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B1A01A5-F577-F641-62DA-2B0C5FD791DD}"/>
              </a:ext>
            </a:extLst>
          </p:cNvPr>
          <p:cNvSpPr/>
          <p:nvPr/>
        </p:nvSpPr>
        <p:spPr>
          <a:xfrm>
            <a:off x="9122660" y="5574940"/>
            <a:ext cx="2961638" cy="2378055"/>
          </a:xfrm>
          <a:prstGeom prst="triangl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1BFC3F3-23F0-8185-4E8C-E524764E62BA}"/>
              </a:ext>
            </a:extLst>
          </p:cNvPr>
          <p:cNvSpPr/>
          <p:nvPr/>
        </p:nvSpPr>
        <p:spPr>
          <a:xfrm>
            <a:off x="9261246" y="5497071"/>
            <a:ext cx="2961638" cy="237805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5C69C0B-AD2A-AD54-570E-95C3E5A56ED4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11217646" y="5661323"/>
            <a:ext cx="2787305" cy="668733"/>
          </a:xfrm>
          <a:prstGeom prst="bentConnector3">
            <a:avLst>
              <a:gd name="adj1" fmla="val 65309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6C8CCAA-9455-5E42-6C01-0C651435C3DC}"/>
              </a:ext>
            </a:extLst>
          </p:cNvPr>
          <p:cNvCxnSpPr>
            <a:cxnSpLocks/>
            <a:stCxn id="24" idx="0"/>
            <a:endCxn id="20" idx="0"/>
          </p:cNvCxnSpPr>
          <p:nvPr/>
        </p:nvCxnSpPr>
        <p:spPr>
          <a:xfrm rot="16200000" flipH="1">
            <a:off x="9930354" y="3483207"/>
            <a:ext cx="6614822" cy="1197452"/>
          </a:xfrm>
          <a:prstGeom prst="bentConnector5">
            <a:avLst>
              <a:gd name="adj1" fmla="val -3456"/>
              <a:gd name="adj2" fmla="val 169410"/>
              <a:gd name="adj3" fmla="val 77212"/>
            </a:avLst>
          </a:prstGeom>
          <a:ln w="28575">
            <a:solidFill>
              <a:srgbClr val="FCC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7077E2F8-44F2-AA2B-3F7B-B464B382AC8C}"/>
              </a:ext>
            </a:extLst>
          </p:cNvPr>
          <p:cNvCxnSpPr>
            <a:stCxn id="13" idx="2"/>
            <a:endCxn id="6" idx="0"/>
          </p:cNvCxnSpPr>
          <p:nvPr/>
        </p:nvCxnSpPr>
        <p:spPr>
          <a:xfrm rot="10800000" flipH="1" flipV="1">
            <a:off x="1639375" y="1992701"/>
            <a:ext cx="2518472" cy="906989"/>
          </a:xfrm>
          <a:prstGeom prst="bentConnector4">
            <a:avLst>
              <a:gd name="adj1" fmla="val -9077"/>
              <a:gd name="adj2" fmla="val 54045"/>
            </a:avLst>
          </a:prstGeom>
          <a:ln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D8880C12-FB27-0612-EDED-C64991BB1D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824069" y="4455707"/>
            <a:ext cx="498618" cy="2662626"/>
          </a:xfrm>
          <a:prstGeom prst="bentConnector4">
            <a:avLst>
              <a:gd name="adj1" fmla="val -45847"/>
              <a:gd name="adj2" fmla="val 7780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E3A1FF7-54D1-E750-9268-05DE90843485}"/>
              </a:ext>
            </a:extLst>
          </p:cNvPr>
          <p:cNvSpPr/>
          <p:nvPr/>
        </p:nvSpPr>
        <p:spPr>
          <a:xfrm>
            <a:off x="8722720" y="-395152"/>
            <a:ext cx="5760000" cy="846000"/>
          </a:xfrm>
          <a:prstGeom prst="rect">
            <a:avLst/>
          </a:prstGeom>
          <a:solidFill>
            <a:srgbClr val="433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C66C5B-8702-7522-0B46-6852A6CF3706}"/>
              </a:ext>
            </a:extLst>
          </p:cNvPr>
          <p:cNvSpPr/>
          <p:nvPr/>
        </p:nvSpPr>
        <p:spPr>
          <a:xfrm>
            <a:off x="390381" y="7123609"/>
            <a:ext cx="1584000" cy="1584000"/>
          </a:xfrm>
          <a:prstGeom prst="ellipse">
            <a:avLst/>
          </a:prstGeom>
          <a:solidFill>
            <a:srgbClr val="433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824270" y="1049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Simplified Resource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2506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Efficiently manage lab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674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Effective Tracking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674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devices in real-time.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0658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lab devices effectively.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96B5B-E6CB-1CBD-DE4D-579074F500B1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187E6EA-60AA-1C56-3EE7-EB0630CFB61C}"/>
              </a:ext>
            </a:extLst>
          </p:cNvPr>
          <p:cNvCxnSpPr>
            <a:stCxn id="2" idx="1"/>
            <a:endCxn id="5" idx="3"/>
          </p:cNvCxnSpPr>
          <p:nvPr/>
        </p:nvCxnSpPr>
        <p:spPr>
          <a:xfrm rot="10800000" flipH="1" flipV="1">
            <a:off x="824269" y="1403529"/>
            <a:ext cx="8783597" cy="1679356"/>
          </a:xfrm>
          <a:prstGeom prst="bentConnector5">
            <a:avLst>
              <a:gd name="adj1" fmla="val -2603"/>
              <a:gd name="adj2" fmla="val 55277"/>
              <a:gd name="adj3" fmla="val 102603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3CDA1E-AA08-0C1F-4CF6-7A2C0A935450}"/>
              </a:ext>
            </a:extLst>
          </p:cNvPr>
          <p:cNvSpPr/>
          <p:nvPr/>
        </p:nvSpPr>
        <p:spPr>
          <a:xfrm>
            <a:off x="8798560" y="-335280"/>
            <a:ext cx="5608320" cy="733446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826104-DC13-E2D6-F44B-080CC758E1E8}"/>
              </a:ext>
            </a:extLst>
          </p:cNvPr>
          <p:cNvSpPr/>
          <p:nvPr/>
        </p:nvSpPr>
        <p:spPr>
          <a:xfrm>
            <a:off x="462381" y="7195609"/>
            <a:ext cx="1440000" cy="1440000"/>
          </a:xfrm>
          <a:prstGeom prst="ellipse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AI-Based Fault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AI for proactive issue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Cloud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cloud storage for lab reports.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Remote Monitoring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remote maintenance alerts.</a:t>
            </a:r>
            <a:endParaRPr lang="en-US" sz="175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C74C634-A89E-CEC5-9580-BB498F2B80E7}"/>
              </a:ext>
            </a:extLst>
          </p:cNvPr>
          <p:cNvCxnSpPr>
            <a:stCxn id="3" idx="1"/>
            <a:endCxn id="4" idx="1"/>
          </p:cNvCxnSpPr>
          <p:nvPr/>
        </p:nvCxnSpPr>
        <p:spPr>
          <a:xfrm rot="10800000" flipV="1">
            <a:off x="793790" y="2324517"/>
            <a:ext cx="12700" cy="1121212"/>
          </a:xfrm>
          <a:prstGeom prst="bentConnector3">
            <a:avLst>
              <a:gd name="adj1" fmla="val 1800000"/>
            </a:avLst>
          </a:prstGeom>
          <a:ln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629F00-3F90-91CC-51D2-5B48C3FBD6E3}"/>
              </a:ext>
            </a:extLst>
          </p:cNvPr>
          <p:cNvCxnSpPr>
            <a:endCxn id="3" idx="1"/>
          </p:cNvCxnSpPr>
          <p:nvPr/>
        </p:nvCxnSpPr>
        <p:spPr>
          <a:xfrm rot="16200000" flipV="1">
            <a:off x="-139293" y="3257600"/>
            <a:ext cx="2129016" cy="262850"/>
          </a:xfrm>
          <a:prstGeom prst="bentConnector4">
            <a:avLst>
              <a:gd name="adj1" fmla="val 12090"/>
              <a:gd name="adj2" fmla="val 244950"/>
            </a:avLst>
          </a:prstGeom>
          <a:ln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B236D33-BB12-A3A5-D0F3-CF23952BA05B}"/>
              </a:ext>
            </a:extLst>
          </p:cNvPr>
          <p:cNvCxnSpPr>
            <a:stCxn id="3" idx="1"/>
            <a:endCxn id="10" idx="1"/>
          </p:cNvCxnSpPr>
          <p:nvPr/>
        </p:nvCxnSpPr>
        <p:spPr>
          <a:xfrm rot="10800000" flipH="1" flipV="1">
            <a:off x="793790" y="2324517"/>
            <a:ext cx="680442" cy="3281482"/>
          </a:xfrm>
          <a:prstGeom prst="bentConnector3">
            <a:avLst>
              <a:gd name="adj1" fmla="val -81377"/>
            </a:avLst>
          </a:prstGeom>
          <a:ln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2059ECD-EA25-0350-DA8E-4A0F9359201C}"/>
              </a:ext>
            </a:extLst>
          </p:cNvPr>
          <p:cNvSpPr/>
          <p:nvPr/>
        </p:nvSpPr>
        <p:spPr>
          <a:xfrm>
            <a:off x="-586126" y="201949"/>
            <a:ext cx="2439789" cy="4612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757ACE-7071-B90C-3BDA-F7860A22A175}"/>
              </a:ext>
            </a:extLst>
          </p:cNvPr>
          <p:cNvSpPr/>
          <p:nvPr/>
        </p:nvSpPr>
        <p:spPr>
          <a:xfrm>
            <a:off x="-910074" y="810269"/>
            <a:ext cx="2439789" cy="4612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0AC815-85F1-4AEE-33C4-FC0C3B67C20F}"/>
              </a:ext>
            </a:extLst>
          </p:cNvPr>
          <p:cNvSpPr/>
          <p:nvPr/>
        </p:nvSpPr>
        <p:spPr>
          <a:xfrm>
            <a:off x="4236720" y="7294403"/>
            <a:ext cx="3718560" cy="1198880"/>
          </a:xfrm>
          <a:prstGeom prst="roundRect">
            <a:avLst>
              <a:gd name="adj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-0.02584 L 3.33333E-6 0.00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4583E-6 -3.08642E-7 L 0.03114 -0.00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" y="-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3 8.64198E-7 L 0.03484 8.6419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1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Diagonal Corners Snipped 32">
            <a:extLst>
              <a:ext uri="{FF2B5EF4-FFF2-40B4-BE49-F238E27FC236}">
                <a16:creationId xmlns:a16="http://schemas.microsoft.com/office/drawing/2014/main" id="{D7C80AA9-6D43-AAAA-45AE-B97E6549ADC4}"/>
              </a:ext>
            </a:extLst>
          </p:cNvPr>
          <p:cNvSpPr/>
          <p:nvPr/>
        </p:nvSpPr>
        <p:spPr>
          <a:xfrm>
            <a:off x="-3127" y="59069"/>
            <a:ext cx="5775960" cy="630947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AAF292C0-D0E7-E413-FE9D-9705FB920D8A}"/>
              </a:ext>
            </a:extLst>
          </p:cNvPr>
          <p:cNvSpPr/>
          <p:nvPr/>
        </p:nvSpPr>
        <p:spPr>
          <a:xfrm>
            <a:off x="-155527" y="-93331"/>
            <a:ext cx="5775960" cy="630947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C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7E9284-9B09-A6FC-0883-1B9EA9D7571B}"/>
              </a:ext>
            </a:extLst>
          </p:cNvPr>
          <p:cNvSpPr/>
          <p:nvPr/>
        </p:nvSpPr>
        <p:spPr>
          <a:xfrm>
            <a:off x="12828938" y="-535703"/>
            <a:ext cx="1371600" cy="2255520"/>
          </a:xfrm>
          <a:prstGeom prst="rect">
            <a:avLst/>
          </a:prstGeom>
          <a:solidFill>
            <a:srgbClr val="F64BA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192106-F7B3-1693-115E-96E639146530}"/>
              </a:ext>
            </a:extLst>
          </p:cNvPr>
          <p:cNvSpPr/>
          <p:nvPr/>
        </p:nvSpPr>
        <p:spPr>
          <a:xfrm>
            <a:off x="12844178" y="1821417"/>
            <a:ext cx="1356360" cy="375920"/>
          </a:xfrm>
          <a:prstGeom prst="rect">
            <a:avLst/>
          </a:prstGeom>
          <a:solidFill>
            <a:srgbClr val="FCC4E4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283F3C-8260-1F01-9204-5AB26FA3A808}"/>
              </a:ext>
            </a:extLst>
          </p:cNvPr>
          <p:cNvSpPr/>
          <p:nvPr/>
        </p:nvSpPr>
        <p:spPr>
          <a:xfrm>
            <a:off x="12844178" y="2298937"/>
            <a:ext cx="1356360" cy="37592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4A27E0-5A9F-17E6-21EA-CC116BA2BEF2}"/>
              </a:ext>
            </a:extLst>
          </p:cNvPr>
          <p:cNvSpPr/>
          <p:nvPr/>
        </p:nvSpPr>
        <p:spPr>
          <a:xfrm>
            <a:off x="1557068" y="1392731"/>
            <a:ext cx="3600000" cy="900000"/>
          </a:xfrm>
          <a:prstGeom prst="roundRect">
            <a:avLst>
              <a:gd name="adj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52EF9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E853F52-DC60-F08B-6B53-61499BC296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87619" y="5026661"/>
            <a:ext cx="1770380" cy="1698555"/>
          </a:xfrm>
          <a:prstGeom prst="bentConnector4">
            <a:avLst>
              <a:gd name="adj1" fmla="val 280602"/>
              <a:gd name="adj2" fmla="val 125421"/>
            </a:avLst>
          </a:prstGeom>
          <a:ln w="19050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149A77A-7F71-898E-08A1-8EA98DD05786}"/>
              </a:ext>
            </a:extLst>
          </p:cNvPr>
          <p:cNvSpPr/>
          <p:nvPr/>
        </p:nvSpPr>
        <p:spPr>
          <a:xfrm>
            <a:off x="6339840" y="4956245"/>
            <a:ext cx="1412240" cy="136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AFE784-ABA8-DA89-1BAB-41371694A631}"/>
              </a:ext>
            </a:extLst>
          </p:cNvPr>
          <p:cNvSpPr/>
          <p:nvPr/>
        </p:nvSpPr>
        <p:spPr>
          <a:xfrm>
            <a:off x="1658620" y="1504384"/>
            <a:ext cx="3429000" cy="876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52EF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8883E-40CF-4DAA-1C7E-03C7932A978F}"/>
              </a:ext>
            </a:extLst>
          </p:cNvPr>
          <p:cNvSpPr txBox="1"/>
          <p:nvPr/>
        </p:nvSpPr>
        <p:spPr>
          <a:xfrm>
            <a:off x="2043816" y="1334956"/>
            <a:ext cx="57759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b="1" dirty="0">
                <a:solidFill>
                  <a:srgbClr val="F64BAD"/>
                </a:solidFill>
                <a:effectLst>
                  <a:glow rad="101600">
                    <a:srgbClr val="F64BAD">
                      <a:alpha val="7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THANK YOU EVERYONE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A75D65-292B-7C85-6CCB-90A6644DCC15}"/>
              </a:ext>
            </a:extLst>
          </p:cNvPr>
          <p:cNvSpPr/>
          <p:nvPr/>
        </p:nvSpPr>
        <p:spPr>
          <a:xfrm>
            <a:off x="12969240" y="-670560"/>
            <a:ext cx="1371600" cy="2255520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FECFAC-40B6-DEEF-580A-AF79C2A9C9EE}"/>
              </a:ext>
            </a:extLst>
          </p:cNvPr>
          <p:cNvSpPr/>
          <p:nvPr/>
        </p:nvSpPr>
        <p:spPr>
          <a:xfrm>
            <a:off x="12984480" y="1686560"/>
            <a:ext cx="1356360" cy="375920"/>
          </a:xfrm>
          <a:prstGeom prst="rect">
            <a:avLst/>
          </a:prstGeom>
          <a:solidFill>
            <a:srgbClr val="FCC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69DCA-0F29-CA06-0197-578722A064BD}"/>
              </a:ext>
            </a:extLst>
          </p:cNvPr>
          <p:cNvSpPr/>
          <p:nvPr/>
        </p:nvSpPr>
        <p:spPr>
          <a:xfrm>
            <a:off x="12984480" y="2164080"/>
            <a:ext cx="135636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09E5BC3-CCD4-7874-5177-3218CE8DC9C8}"/>
              </a:ext>
            </a:extLst>
          </p:cNvPr>
          <p:cNvCxnSpPr>
            <a:stCxn id="2" idx="1"/>
            <a:endCxn id="3" idx="1"/>
          </p:cNvCxnSpPr>
          <p:nvPr/>
        </p:nvCxnSpPr>
        <p:spPr>
          <a:xfrm rot="10800000" flipH="1" flipV="1">
            <a:off x="1658620" y="1942534"/>
            <a:ext cx="385196" cy="2208578"/>
          </a:xfrm>
          <a:prstGeom prst="bentConnector3">
            <a:avLst>
              <a:gd name="adj1" fmla="val -59346"/>
            </a:avLst>
          </a:prstGeom>
          <a:ln w="19050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E7B758E-5772-B267-F672-DFBE8EC4E3CD}"/>
              </a:ext>
            </a:extLst>
          </p:cNvPr>
          <p:cNvSpPr/>
          <p:nvPr/>
        </p:nvSpPr>
        <p:spPr>
          <a:xfrm>
            <a:off x="5676900" y="3747056"/>
            <a:ext cx="1080000" cy="1080000"/>
          </a:xfrm>
          <a:prstGeom prst="triangl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C67D0C9-A88B-AE71-235F-776479007661}"/>
              </a:ext>
            </a:extLst>
          </p:cNvPr>
          <p:cNvSpPr/>
          <p:nvPr/>
        </p:nvSpPr>
        <p:spPr>
          <a:xfrm>
            <a:off x="5799840" y="3669235"/>
            <a:ext cx="1080000" cy="1080000"/>
          </a:xfrm>
          <a:prstGeom prst="triangl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0736182-D12C-3BC3-08CD-05AA2843C462}"/>
              </a:ext>
            </a:extLst>
          </p:cNvPr>
          <p:cNvSpPr/>
          <p:nvPr/>
        </p:nvSpPr>
        <p:spPr>
          <a:xfrm>
            <a:off x="5922780" y="3591414"/>
            <a:ext cx="1080000" cy="108000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AD9F6E-57A2-A6E4-52C2-AE1D9F1ACECE}"/>
              </a:ext>
            </a:extLst>
          </p:cNvPr>
          <p:cNvSpPr/>
          <p:nvPr/>
        </p:nvSpPr>
        <p:spPr>
          <a:xfrm>
            <a:off x="10332404" y="4151112"/>
            <a:ext cx="3600000" cy="3600000"/>
          </a:xfrm>
          <a:prstGeom prst="ellips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72AA72-B7D8-05A4-BC56-1A64F686F3F2}"/>
              </a:ext>
            </a:extLst>
          </p:cNvPr>
          <p:cNvSpPr/>
          <p:nvPr/>
        </p:nvSpPr>
        <p:spPr>
          <a:xfrm>
            <a:off x="10473213" y="4241021"/>
            <a:ext cx="3600000" cy="3600000"/>
          </a:xfrm>
          <a:prstGeom prst="ellips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B012CB-FDDD-3F18-FF2E-85AF08DAAE38}"/>
              </a:ext>
            </a:extLst>
          </p:cNvPr>
          <p:cNvSpPr/>
          <p:nvPr/>
        </p:nvSpPr>
        <p:spPr>
          <a:xfrm>
            <a:off x="10614022" y="4330930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AFB78-3E5C-B8BF-F781-68BD547A5E8A}"/>
              </a:ext>
            </a:extLst>
          </p:cNvPr>
          <p:cNvSpPr txBox="1"/>
          <p:nvPr/>
        </p:nvSpPr>
        <p:spPr>
          <a:xfrm>
            <a:off x="10832009" y="4840692"/>
            <a:ext cx="28824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spc="300" dirty="0">
                <a:solidFill>
                  <a:srgbClr val="F64BAD"/>
                </a:solidFill>
                <a:effectLst>
                  <a:glow rad="101600">
                    <a:srgbClr val="FCC4E4">
                      <a:alpha val="60000"/>
                    </a:srgbClr>
                  </a:glow>
                  <a:reflection blurRad="6350" stA="55000" endA="50" endPos="85000" dist="29997" dir="5400000" sy="-100000" algn="bl" rotWithShape="0"/>
                </a:effectLst>
                <a:latin typeface="Agency FB" panose="020B0503020202020204" pitchFamily="34" charset="0"/>
              </a:rPr>
              <a:t>LOVE</a:t>
            </a:r>
          </a:p>
          <a:p>
            <a:pPr algn="ctr"/>
            <a:r>
              <a:rPr lang="en-IN" sz="5000" b="1" spc="300" dirty="0">
                <a:solidFill>
                  <a:srgbClr val="F64BAD"/>
                </a:solidFill>
                <a:effectLst>
                  <a:glow rad="101600">
                    <a:srgbClr val="FCC4E4">
                      <a:alpha val="60000"/>
                    </a:srgbClr>
                  </a:glow>
                  <a:reflection blurRad="6350" stA="55000" endA="50" endPos="85000" dist="29997" dir="5400000" sy="-100000" algn="bl" rotWithShape="0"/>
                </a:effectLst>
                <a:latin typeface="Agency FB" panose="020B0503020202020204" pitchFamily="34" charset="0"/>
              </a:rPr>
              <a:t>YOU</a:t>
            </a:r>
          </a:p>
          <a:p>
            <a:pPr algn="ctr"/>
            <a:r>
              <a:rPr lang="en-IN" sz="5000" b="1" spc="300" dirty="0">
                <a:solidFill>
                  <a:srgbClr val="F64BAD"/>
                </a:solidFill>
                <a:effectLst>
                  <a:glow rad="101600">
                    <a:srgbClr val="FCC4E4">
                      <a:alpha val="60000"/>
                    </a:srgbClr>
                  </a:glow>
                  <a:reflection blurRad="6350" stA="55000" endA="50" endPos="85000" dist="29997" dir="5400000" sy="-100000" algn="bl" rotWithShape="0"/>
                </a:effectLst>
                <a:latin typeface="Agency FB" panose="020B0503020202020204" pitchFamily="34" charset="0"/>
              </a:rPr>
              <a:t>GUYS</a:t>
            </a: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1E63AC9C-89EF-B42E-823B-E9C8C9D12F08}"/>
              </a:ext>
            </a:extLst>
          </p:cNvPr>
          <p:cNvSpPr/>
          <p:nvPr/>
        </p:nvSpPr>
        <p:spPr>
          <a:xfrm>
            <a:off x="-295829" y="-245731"/>
            <a:ext cx="5775960" cy="630947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64B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7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1352A7D-019E-85B3-F74B-412014BA6EC8}"/>
              </a:ext>
            </a:extLst>
          </p:cNvPr>
          <p:cNvCxnSpPr>
            <a:cxnSpLocks/>
          </p:cNvCxnSpPr>
          <p:nvPr/>
        </p:nvCxnSpPr>
        <p:spPr>
          <a:xfrm>
            <a:off x="4821967" y="810062"/>
            <a:ext cx="2873097" cy="330073"/>
          </a:xfrm>
          <a:prstGeom prst="bentConnector3">
            <a:avLst>
              <a:gd name="adj1" fmla="val 50000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D345FF9-E174-40D1-6E6F-DCF53DECAB42}"/>
              </a:ext>
            </a:extLst>
          </p:cNvPr>
          <p:cNvCxnSpPr>
            <a:stCxn id="19" idx="2"/>
          </p:cNvCxnSpPr>
          <p:nvPr/>
        </p:nvCxnSpPr>
        <p:spPr>
          <a:xfrm flipV="1">
            <a:off x="6901342" y="7616858"/>
            <a:ext cx="2882738" cy="298751"/>
          </a:xfrm>
          <a:prstGeom prst="bentConnector3">
            <a:avLst>
              <a:gd name="adj1" fmla="val 38017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5E3BF1F-8721-26FA-A91F-5C1D103BFB03}"/>
              </a:ext>
            </a:extLst>
          </p:cNvPr>
          <p:cNvCxnSpPr>
            <a:cxnSpLocks/>
          </p:cNvCxnSpPr>
          <p:nvPr/>
        </p:nvCxnSpPr>
        <p:spPr>
          <a:xfrm flipH="1" flipV="1">
            <a:off x="5667714" y="6766560"/>
            <a:ext cx="841582" cy="1149049"/>
          </a:xfrm>
          <a:prstGeom prst="bentConnector4">
            <a:avLst>
              <a:gd name="adj1" fmla="val 604"/>
              <a:gd name="adj2" fmla="val 77189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862609-CD42-0CFA-1D50-CD00503F6FAA}"/>
              </a:ext>
            </a:extLst>
          </p:cNvPr>
          <p:cNvGrpSpPr/>
          <p:nvPr/>
        </p:nvGrpSpPr>
        <p:grpSpPr>
          <a:xfrm>
            <a:off x="6258516" y="2853727"/>
            <a:ext cx="4807048" cy="1035494"/>
            <a:chOff x="455342" y="6842923"/>
            <a:chExt cx="4807048" cy="1035494"/>
          </a:xfrm>
          <a:gradFill>
            <a:gsLst>
              <a:gs pos="100000">
                <a:srgbClr val="FB30FE"/>
              </a:gs>
              <a:gs pos="0">
                <a:srgbClr val="3329FF"/>
              </a:gs>
              <a:gs pos="27000">
                <a:srgbClr val="461FD0">
                  <a:lumMod val="100000"/>
                </a:srgbClr>
              </a:gs>
            </a:gsLst>
            <a:lin ang="0" scaled="0"/>
          </a:gradFill>
        </p:grpSpPr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C17C26D0-9D17-8F7B-A038-C74642EA9032}"/>
                </a:ext>
              </a:extLst>
            </p:cNvPr>
            <p:cNvSpPr/>
            <p:nvPr/>
          </p:nvSpPr>
          <p:spPr>
            <a:xfrm>
              <a:off x="496285" y="6842923"/>
              <a:ext cx="4766105" cy="994550"/>
            </a:xfrm>
            <a:prstGeom prst="snip2Diag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8D0B095B-E4D5-44D0-8EC7-D51E60EC5655}"/>
                </a:ext>
              </a:extLst>
            </p:cNvPr>
            <p:cNvSpPr/>
            <p:nvPr/>
          </p:nvSpPr>
          <p:spPr>
            <a:xfrm>
              <a:off x="455342" y="7439505"/>
              <a:ext cx="438912" cy="4389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0"/>
          <p:cNvSpPr/>
          <p:nvPr/>
        </p:nvSpPr>
        <p:spPr>
          <a:xfrm>
            <a:off x="6350437" y="1780342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gradFill>
                  <a:gsLst>
                    <a:gs pos="0">
                      <a:srgbClr val="FB30FE"/>
                    </a:gs>
                    <a:gs pos="100000">
                      <a:srgbClr val="3329FF"/>
                    </a:gs>
                    <a:gs pos="37000">
                      <a:srgbClr val="461FD0">
                        <a:lumMod val="100000"/>
                      </a:srgbClr>
                    </a:gs>
                  </a:gsLst>
                  <a:lin ang="0" scaled="0"/>
                </a:gradFill>
                <a:latin typeface="Arial Black" panose="020B0A04020102020204" pitchFamily="34" charset="0"/>
                <a:ea typeface="Montserrat" pitchFamily="34" charset="-122"/>
                <a:cs typeface="Montserrat" pitchFamily="34" charset="-120"/>
              </a:rPr>
              <a:t>Lab </a:t>
            </a:r>
            <a:r>
              <a:rPr lang="en-US" sz="6700" dirty="0">
                <a:solidFill>
                  <a:schemeClr val="bg1"/>
                </a:solidFill>
                <a:latin typeface="Arial Black" panose="020B0A04020102020204" pitchFamily="34" charset="0"/>
                <a:ea typeface="Montserrat" pitchFamily="34" charset="-122"/>
                <a:cs typeface="Montserrat" pitchFamily="34" charset="-120"/>
              </a:rPr>
              <a:t>Management</a:t>
            </a:r>
            <a:r>
              <a:rPr lang="en-US" sz="6700" dirty="0">
                <a:gradFill>
                  <a:gsLst>
                    <a:gs pos="0">
                      <a:srgbClr val="FB30FE"/>
                    </a:gs>
                    <a:gs pos="100000">
                      <a:srgbClr val="3329FF"/>
                    </a:gs>
                    <a:gs pos="37000">
                      <a:srgbClr val="461FD0">
                        <a:lumMod val="100000"/>
                      </a:srgbClr>
                    </a:gs>
                  </a:gsLst>
                  <a:lin ang="0" scaled="0"/>
                </a:gradFill>
                <a:latin typeface="Arial Black" panose="020B0A04020102020204" pitchFamily="34" charset="0"/>
                <a:ea typeface="Montserrat" pitchFamily="34" charset="-122"/>
                <a:cs typeface="Montserrat" pitchFamily="34" charset="-120"/>
              </a:rPr>
              <a:t> System </a:t>
            </a:r>
            <a:r>
              <a:rPr lang="en-US" sz="6700" dirty="0">
                <a:gradFill>
                  <a:gsLst>
                    <a:gs pos="0">
                      <a:srgbClr val="FB30FE"/>
                    </a:gs>
                    <a:gs pos="100000">
                      <a:srgbClr val="3329FF"/>
                    </a:gs>
                    <a:gs pos="37000">
                      <a:srgbClr val="461FD0">
                        <a:lumMod val="100000"/>
                      </a:srgbClr>
                    </a:gs>
                  </a:gsLst>
                  <a:lin ang="0" scaled="0"/>
                </a:gra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6700" b="1" dirty="0">
                <a:gradFill>
                  <a:gsLst>
                    <a:gs pos="0">
                      <a:srgbClr val="FB30FE"/>
                    </a:gs>
                    <a:gs pos="100000">
                      <a:srgbClr val="461FD0"/>
                    </a:gs>
                  </a:gsLst>
                  <a:lin ang="2700000" scaled="0"/>
                </a:gra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LMS</a:t>
            </a:r>
            <a:r>
              <a:rPr lang="en-US" sz="6700" dirty="0">
                <a:gradFill>
                  <a:gsLst>
                    <a:gs pos="0">
                      <a:srgbClr val="FB30FE"/>
                    </a:gs>
                    <a:gs pos="100000">
                      <a:srgbClr val="461FD0"/>
                    </a:gs>
                  </a:gsLst>
                  <a:lin ang="2700000" scaled="0"/>
                </a:gradFill>
                <a:latin typeface="Montserrat" pitchFamily="2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6700" dirty="0">
              <a:latin typeface="Montserra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53445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Ultimate Digital Lab Management System.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Empowering Learning Through Efficient Lab Management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936C4-9C77-4585-FA6D-221D138B6E2E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023B0-88CB-E5A4-CCD0-7681E5B194A0}"/>
              </a:ext>
            </a:extLst>
          </p:cNvPr>
          <p:cNvSpPr/>
          <p:nvPr/>
        </p:nvSpPr>
        <p:spPr>
          <a:xfrm>
            <a:off x="11003280" y="114873"/>
            <a:ext cx="3870960" cy="998259"/>
          </a:xfrm>
          <a:prstGeom prst="rect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DEBFAF7-8307-1E32-137D-1CD7BBECCE18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8087555" y="5810215"/>
            <a:ext cx="496340" cy="3140550"/>
          </a:xfrm>
          <a:prstGeom prst="bentConnector2">
            <a:avLst/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29BEF2-6A0B-0899-DB6B-378347DBFA4B}"/>
              </a:ext>
            </a:extLst>
          </p:cNvPr>
          <p:cNvSpPr/>
          <p:nvPr/>
        </p:nvSpPr>
        <p:spPr>
          <a:xfrm>
            <a:off x="11948160" y="1265532"/>
            <a:ext cx="3870960" cy="998259"/>
          </a:xfrm>
          <a:prstGeom prst="rect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7F86DD2-74E4-A899-0138-3FF4CE58E1A1}"/>
              </a:ext>
            </a:extLst>
          </p:cNvPr>
          <p:cNvCxnSpPr>
            <a:stCxn id="6" idx="1"/>
            <a:endCxn id="7" idx="1"/>
          </p:cNvCxnSpPr>
          <p:nvPr/>
        </p:nvCxnSpPr>
        <p:spPr>
          <a:xfrm rot="10800000" flipH="1" flipV="1">
            <a:off x="11003280" y="614002"/>
            <a:ext cx="944880" cy="1150659"/>
          </a:xfrm>
          <a:prstGeom prst="bentConnector3">
            <a:avLst>
              <a:gd name="adj1" fmla="val -24194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B3C0D17-DC79-B349-0BA3-591901C009BC}"/>
              </a:ext>
            </a:extLst>
          </p:cNvPr>
          <p:cNvCxnSpPr>
            <a:stCxn id="3" idx="3"/>
          </p:cNvCxnSpPr>
          <p:nvPr/>
        </p:nvCxnSpPr>
        <p:spPr>
          <a:xfrm flipH="1">
            <a:off x="11612880" y="3377328"/>
            <a:ext cx="2153484" cy="5045312"/>
          </a:xfrm>
          <a:prstGeom prst="bentConnector4">
            <a:avLst>
              <a:gd name="adj1" fmla="val -10615"/>
              <a:gd name="adj2" fmla="val 69048"/>
            </a:avLst>
          </a:prstGeom>
          <a:ln w="1905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BD65003-1CD3-95C3-0537-E7E606C2984A}"/>
              </a:ext>
            </a:extLst>
          </p:cNvPr>
          <p:cNvSpPr/>
          <p:nvPr/>
        </p:nvSpPr>
        <p:spPr>
          <a:xfrm>
            <a:off x="11252880" y="7754727"/>
            <a:ext cx="720000" cy="720000"/>
          </a:xfrm>
          <a:prstGeom prst="ellipse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8D2E36C-A2DC-B7E2-E683-E9D782DB0159}"/>
              </a:ext>
            </a:extLst>
          </p:cNvPr>
          <p:cNvSpPr/>
          <p:nvPr/>
        </p:nvSpPr>
        <p:spPr>
          <a:xfrm>
            <a:off x="5613650" y="7290769"/>
            <a:ext cx="863600" cy="1249680"/>
          </a:xfrm>
          <a:prstGeom prst="parallelogram">
            <a:avLst>
              <a:gd name="adj" fmla="val 68529"/>
            </a:avLst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A204DB1E-3629-CC76-63AF-C11D2C0A11DD}"/>
              </a:ext>
            </a:extLst>
          </p:cNvPr>
          <p:cNvSpPr/>
          <p:nvPr/>
        </p:nvSpPr>
        <p:spPr>
          <a:xfrm>
            <a:off x="5973650" y="7290769"/>
            <a:ext cx="863600" cy="1249680"/>
          </a:xfrm>
          <a:prstGeom prst="parallelogram">
            <a:avLst>
              <a:gd name="adj" fmla="val 68529"/>
            </a:avLst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AF4A9D7-18C0-FEF0-242C-740928E9E866}"/>
              </a:ext>
            </a:extLst>
          </p:cNvPr>
          <p:cNvSpPr/>
          <p:nvPr/>
        </p:nvSpPr>
        <p:spPr>
          <a:xfrm>
            <a:off x="6333650" y="7290769"/>
            <a:ext cx="863600" cy="1249680"/>
          </a:xfrm>
          <a:prstGeom prst="parallelogram">
            <a:avLst>
              <a:gd name="adj" fmla="val 68529"/>
            </a:avLst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FCD205B-094F-7866-5FEF-BC9BE3E05895}"/>
              </a:ext>
            </a:extLst>
          </p:cNvPr>
          <p:cNvCxnSpPr>
            <a:cxnSpLocks/>
          </p:cNvCxnSpPr>
          <p:nvPr/>
        </p:nvCxnSpPr>
        <p:spPr>
          <a:xfrm flipV="1">
            <a:off x="11477933" y="3384758"/>
            <a:ext cx="1796124" cy="763142"/>
          </a:xfrm>
          <a:prstGeom prst="bentConnector3">
            <a:avLst>
              <a:gd name="adj1" fmla="val 50000"/>
            </a:avLst>
          </a:prstGeom>
          <a:ln w="1905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87C914A-DD10-CA5E-84F9-710346CF54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659058" y="5445459"/>
            <a:ext cx="145382" cy="3004821"/>
          </a:xfrm>
          <a:prstGeom prst="bentConnector4">
            <a:avLst>
              <a:gd name="adj1" fmla="val -178206"/>
              <a:gd name="adj2" fmla="val 61665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B617595-B650-B835-28ED-3994418A1F58}"/>
              </a:ext>
            </a:extLst>
          </p:cNvPr>
          <p:cNvCxnSpPr/>
          <p:nvPr/>
        </p:nvCxnSpPr>
        <p:spPr>
          <a:xfrm flipV="1">
            <a:off x="11475720" y="5913120"/>
            <a:ext cx="2074628" cy="1315457"/>
          </a:xfrm>
          <a:prstGeom prst="bentConnector3">
            <a:avLst/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BBF6337-9F89-D5F4-D809-4C9438B0019B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 flipH="1">
            <a:off x="9063512" y="-2454736"/>
            <a:ext cx="630517" cy="9009739"/>
          </a:xfrm>
          <a:prstGeom prst="bentConnector5">
            <a:avLst>
              <a:gd name="adj1" fmla="val -36256"/>
              <a:gd name="adj2" fmla="val 41935"/>
              <a:gd name="adj3" fmla="val 136256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AD638E-843C-8DF6-D310-CE668D2B3A1B}"/>
              </a:ext>
            </a:extLst>
          </p:cNvPr>
          <p:cNvGrpSpPr/>
          <p:nvPr/>
        </p:nvGrpSpPr>
        <p:grpSpPr>
          <a:xfrm>
            <a:off x="297061" y="271989"/>
            <a:ext cx="3248779" cy="1035494"/>
            <a:chOff x="429141" y="1572469"/>
            <a:chExt cx="3248779" cy="10354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E34DD8-5900-341E-C201-231FD8639AB4}"/>
                </a:ext>
              </a:extLst>
            </p:cNvPr>
            <p:cNvSpPr/>
            <p:nvPr/>
          </p:nvSpPr>
          <p:spPr>
            <a:xfrm>
              <a:off x="429141" y="1600922"/>
              <a:ext cx="3248779" cy="994550"/>
            </a:xfrm>
            <a:prstGeom prst="rect">
              <a:avLst/>
            </a:prstGeom>
            <a:solidFill>
              <a:srgbClr val="461FD0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BD22F5-4CFA-B23A-22AA-384D82A4189A}"/>
                </a:ext>
              </a:extLst>
            </p:cNvPr>
            <p:cNvGrpSpPr/>
            <p:nvPr/>
          </p:nvGrpSpPr>
          <p:grpSpPr>
            <a:xfrm>
              <a:off x="429141" y="1572469"/>
              <a:ext cx="2696196" cy="1035494"/>
              <a:chOff x="455342" y="6842923"/>
              <a:chExt cx="2696196" cy="1035494"/>
            </a:xfrm>
          </p:grpSpPr>
          <p:sp>
            <p:nvSpPr>
              <p:cNvPr id="5" name="Rectangle: Diagonal Corners Snipped 4">
                <a:extLst>
                  <a:ext uri="{FF2B5EF4-FFF2-40B4-BE49-F238E27FC236}">
                    <a16:creationId xmlns:a16="http://schemas.microsoft.com/office/drawing/2014/main" id="{B36CC2B1-F5FC-B59D-CE8C-0C4816686368}"/>
                  </a:ext>
                </a:extLst>
              </p:cNvPr>
              <p:cNvSpPr/>
              <p:nvPr/>
            </p:nvSpPr>
            <p:spPr>
              <a:xfrm>
                <a:off x="496286" y="6842923"/>
                <a:ext cx="2655252" cy="994550"/>
              </a:xfrm>
              <a:prstGeom prst="snip2DiagRect">
                <a:avLst>
                  <a:gd name="adj1" fmla="val 8234"/>
                  <a:gd name="adj2" fmla="val 50000"/>
                </a:avLst>
              </a:prstGeom>
              <a:gradFill>
                <a:gsLst>
                  <a:gs pos="0">
                    <a:srgbClr val="FB30FE"/>
                  </a:gs>
                  <a:gs pos="62000">
                    <a:srgbClr val="6422D8"/>
                  </a:gs>
                  <a:gs pos="99000">
                    <a:srgbClr val="461FD0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97A83551-9F4D-C3B9-90B6-86D1B412C8D9}"/>
                  </a:ext>
                </a:extLst>
              </p:cNvPr>
              <p:cNvSpPr/>
              <p:nvPr/>
            </p:nvSpPr>
            <p:spPr>
              <a:xfrm>
                <a:off x="455342" y="7439505"/>
                <a:ext cx="438912" cy="438912"/>
              </a:xfrm>
              <a:prstGeom prst="rtTriangle">
                <a:avLst/>
              </a:prstGeom>
              <a:gradFill>
                <a:gsLst>
                  <a:gs pos="0">
                    <a:srgbClr val="FB30FE"/>
                  </a:gs>
                  <a:gs pos="62000">
                    <a:srgbClr val="6422D8"/>
                  </a:gs>
                  <a:gs pos="99000">
                    <a:srgbClr val="461FD0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 0">
              <a:extLst>
                <a:ext uri="{FF2B5EF4-FFF2-40B4-BE49-F238E27FC236}">
                  <a16:creationId xmlns:a16="http://schemas.microsoft.com/office/drawing/2014/main" id="{87A630BB-EC7E-5FFB-0087-E92653A8DFCB}"/>
                </a:ext>
              </a:extLst>
            </p:cNvPr>
            <p:cNvSpPr/>
            <p:nvPr/>
          </p:nvSpPr>
          <p:spPr>
            <a:xfrm>
              <a:off x="864037" y="1683981"/>
              <a:ext cx="2813883" cy="7715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6050"/>
                </a:lnSpc>
                <a:buNone/>
              </a:pPr>
              <a:r>
                <a:rPr lang="en-US" sz="4850" b="1" dirty="0">
                  <a:solidFill>
                    <a:srgbClr val="F2F0F4"/>
                  </a:solidFill>
                  <a:latin typeface="Montserrat" pitchFamily="34" charset="0"/>
                </a:rPr>
                <a:t>Content</a:t>
              </a:r>
              <a:endParaRPr lang="en-US" sz="4850" b="1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93D11D-CE56-0217-B28B-EC7123B49731}"/>
              </a:ext>
            </a:extLst>
          </p:cNvPr>
          <p:cNvSpPr/>
          <p:nvPr/>
        </p:nvSpPr>
        <p:spPr>
          <a:xfrm>
            <a:off x="11003280" y="216473"/>
            <a:ext cx="3870960" cy="998259"/>
          </a:xfrm>
          <a:prstGeom prst="rect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AF1D7-EEC6-484D-8A1D-384926ED4847}"/>
              </a:ext>
            </a:extLst>
          </p:cNvPr>
          <p:cNvSpPr/>
          <p:nvPr/>
        </p:nvSpPr>
        <p:spPr>
          <a:xfrm>
            <a:off x="11948160" y="1367132"/>
            <a:ext cx="3870960" cy="998259"/>
          </a:xfrm>
          <a:prstGeom prst="rect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F1C1E-2749-4E82-8CAC-6451BFF067BD}"/>
              </a:ext>
            </a:extLst>
          </p:cNvPr>
          <p:cNvSpPr/>
          <p:nvPr/>
        </p:nvSpPr>
        <p:spPr>
          <a:xfrm rot="5400000">
            <a:off x="12113998" y="3954141"/>
            <a:ext cx="3870960" cy="998260"/>
          </a:xfrm>
          <a:prstGeom prst="rect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819AD-E604-150E-DE93-ABFFC5A4BCC2}"/>
              </a:ext>
            </a:extLst>
          </p:cNvPr>
          <p:cNvSpPr txBox="1"/>
          <p:nvPr/>
        </p:nvSpPr>
        <p:spPr>
          <a:xfrm>
            <a:off x="829802" y="1734874"/>
            <a:ext cx="8088198" cy="61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OBJECTIVES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spc="300" dirty="0">
                <a:solidFill>
                  <a:srgbClr val="E52EF9"/>
                </a:solidFill>
                <a:latin typeface="Agency FB" panose="020B0503020202020204" pitchFamily="34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SOFTWARE AND HARDWARE REQUIREMENT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E52EF9"/>
                </a:solidFill>
                <a:latin typeface="Agency FB" panose="020B0503020202020204" pitchFamily="34" charset="0"/>
              </a:rPr>
              <a:t>PROPOSED MODEL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ER DIAGRAM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E52EF9"/>
                </a:solidFill>
                <a:latin typeface="Agency FB" panose="020B0503020202020204" pitchFamily="34" charset="0"/>
              </a:rPr>
              <a:t>DATA FLOW DIAGRAM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DEMO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E52EF9"/>
                </a:solidFill>
                <a:latin typeface="Agency FB" panose="020B0503020202020204" pitchFamily="34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E52EF9"/>
                </a:solidFill>
                <a:latin typeface="Agency FB" panose="020B0503020202020204" pitchFamily="34" charset="0"/>
              </a:rPr>
              <a:t>FUTURE SCOPE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spc="300" dirty="0">
                <a:solidFill>
                  <a:srgbClr val="6622D9"/>
                </a:solidFill>
                <a:latin typeface="Agency FB" panose="020B0503020202020204" pitchFamily="34" charset="0"/>
              </a:rPr>
              <a:t>ANY 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21C3A-B274-1BF6-FC6F-23F23E96C4CC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8AC179F-0A41-C6C3-BB7B-4BD35C886B1C}"/>
              </a:ext>
            </a:extLst>
          </p:cNvPr>
          <p:cNvCxnSpPr>
            <a:stCxn id="9" idx="1"/>
            <a:endCxn id="10" idx="1"/>
          </p:cNvCxnSpPr>
          <p:nvPr/>
        </p:nvCxnSpPr>
        <p:spPr>
          <a:xfrm rot="10800000" flipH="1" flipV="1">
            <a:off x="11003280" y="715602"/>
            <a:ext cx="944880" cy="1150659"/>
          </a:xfrm>
          <a:prstGeom prst="bentConnector3">
            <a:avLst>
              <a:gd name="adj1" fmla="val -24194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9A90878-D62A-DBB3-101F-7CC5B47CB441}"/>
              </a:ext>
            </a:extLst>
          </p:cNvPr>
          <p:cNvCxnSpPr>
            <a:stCxn id="7" idx="3"/>
            <a:endCxn id="11" idx="2"/>
          </p:cNvCxnSpPr>
          <p:nvPr/>
        </p:nvCxnSpPr>
        <p:spPr>
          <a:xfrm>
            <a:off x="3545840" y="769264"/>
            <a:ext cx="10004508" cy="3684007"/>
          </a:xfrm>
          <a:prstGeom prst="bentConnector3">
            <a:avLst>
              <a:gd name="adj1" fmla="val 68686"/>
            </a:avLst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78F1D6F-0E0E-EEDF-0A20-5D6A7B61D20D}"/>
              </a:ext>
            </a:extLst>
          </p:cNvPr>
          <p:cNvSpPr/>
          <p:nvPr/>
        </p:nvSpPr>
        <p:spPr>
          <a:xfrm>
            <a:off x="10751819" y="6814218"/>
            <a:ext cx="955040" cy="828718"/>
          </a:xfrm>
          <a:prstGeom prst="triangle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A5FAA6-4DAC-2C7A-07CB-BE118605AC65}"/>
              </a:ext>
            </a:extLst>
          </p:cNvPr>
          <p:cNvSpPr/>
          <p:nvPr/>
        </p:nvSpPr>
        <p:spPr>
          <a:xfrm>
            <a:off x="11646186" y="4605671"/>
            <a:ext cx="1080000" cy="1080000"/>
          </a:xfrm>
          <a:prstGeom prst="ellipse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58211D-CDD1-C14D-79C6-7842E9241337}"/>
              </a:ext>
            </a:extLst>
          </p:cNvPr>
          <p:cNvSpPr/>
          <p:nvPr/>
        </p:nvSpPr>
        <p:spPr>
          <a:xfrm>
            <a:off x="10562677" y="2825864"/>
            <a:ext cx="1440000" cy="1440000"/>
          </a:xfrm>
          <a:prstGeom prst="ellipse">
            <a:avLst/>
          </a:prstGeom>
          <a:gradFill>
            <a:gsLst>
              <a:gs pos="82000">
                <a:srgbClr val="491FD1"/>
              </a:gs>
              <a:gs pos="0">
                <a:srgbClr val="EA2EF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A0A9C13-2F00-D1D1-9B3B-6AC1164506FE}"/>
              </a:ext>
            </a:extLst>
          </p:cNvPr>
          <p:cNvCxnSpPr>
            <a:stCxn id="32" idx="2"/>
            <a:endCxn id="12" idx="3"/>
          </p:cNvCxnSpPr>
          <p:nvPr/>
        </p:nvCxnSpPr>
        <p:spPr>
          <a:xfrm rot="10800000">
            <a:off x="8918000" y="4790487"/>
            <a:ext cx="2728186" cy="355184"/>
          </a:xfrm>
          <a:prstGeom prst="bentConnector3">
            <a:avLst/>
          </a:prstGeom>
          <a:ln w="1270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639018-3BED-D383-A237-A285CAE61C69}"/>
              </a:ext>
            </a:extLst>
          </p:cNvPr>
          <p:cNvCxnSpPr/>
          <p:nvPr/>
        </p:nvCxnSpPr>
        <p:spPr>
          <a:xfrm>
            <a:off x="12002677" y="3230880"/>
            <a:ext cx="1075845" cy="0"/>
          </a:xfrm>
          <a:prstGeom prst="line">
            <a:avLst/>
          </a:prstGeom>
          <a:ln w="19050">
            <a:solidFill>
              <a:srgbClr val="662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CEF7BDF-1830-8195-2D98-FE37B7E78838}"/>
              </a:ext>
            </a:extLst>
          </p:cNvPr>
          <p:cNvSpPr/>
          <p:nvPr/>
        </p:nvSpPr>
        <p:spPr>
          <a:xfrm>
            <a:off x="186989" y="-20192"/>
            <a:ext cx="6435524" cy="566976"/>
          </a:xfrm>
          <a:prstGeom prst="roundRect">
            <a:avLst>
              <a:gd name="adj" fmla="val 50000"/>
            </a:avLst>
          </a:prstGeom>
          <a:solidFill>
            <a:srgbClr val="FCC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8CAEEBA-E59F-D37A-93BE-E9B9960C7EB2}"/>
              </a:ext>
            </a:extLst>
          </p:cNvPr>
          <p:cNvCxnSpPr/>
          <p:nvPr/>
        </p:nvCxnSpPr>
        <p:spPr>
          <a:xfrm rot="10800000">
            <a:off x="10266744" y="5059877"/>
            <a:ext cx="4363656" cy="302223"/>
          </a:xfrm>
          <a:prstGeom prst="bentConnector3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E075FB-F010-2358-82B1-F6818FF5F745}"/>
              </a:ext>
            </a:extLst>
          </p:cNvPr>
          <p:cNvCxnSpPr>
            <a:cxnSpLocks/>
            <a:endCxn id="41" idx="4"/>
          </p:cNvCxnSpPr>
          <p:nvPr/>
        </p:nvCxnSpPr>
        <p:spPr>
          <a:xfrm>
            <a:off x="7488820" y="3530278"/>
            <a:ext cx="4782044" cy="1314535"/>
          </a:xfrm>
          <a:prstGeom prst="bentConnector4">
            <a:avLst>
              <a:gd name="adj1" fmla="val 28517"/>
              <a:gd name="adj2" fmla="val 4959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64BAD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443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4108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Efficient Resource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the allocation and utilization of lab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64BAD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37788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Automated Inventory Tracking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real-time inventory of all devices and systems.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64BAD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1141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QR-Based Login &amp; Profile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secure and quick access with QR-based authentication.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64BAD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4494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Issue Tracking &amp; Resolution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 the process of reporting and resolving lab issues.</a:t>
            </a:r>
            <a:endParaRPr lang="en-US" sz="1750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D88B6EE-EC9C-2957-6747-A771CCAA4D9C}"/>
              </a:ext>
            </a:extLst>
          </p:cNvPr>
          <p:cNvCxnSpPr>
            <a:stCxn id="46" idx="5"/>
          </p:cNvCxnSpPr>
          <p:nvPr/>
        </p:nvCxnSpPr>
        <p:spPr>
          <a:xfrm flipV="1">
            <a:off x="11487324" y="6345520"/>
            <a:ext cx="601823" cy="457584"/>
          </a:xfrm>
          <a:prstGeom prst="bentConnector5">
            <a:avLst>
              <a:gd name="adj1" fmla="val 34609"/>
              <a:gd name="adj2" fmla="val 243196"/>
              <a:gd name="adj3" fmla="val 6201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F9ECF8C-2025-B7F5-1BA3-CC4FEE9ECB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95544" y="7266296"/>
            <a:ext cx="1111159" cy="229643"/>
          </a:xfrm>
          <a:prstGeom prst="bentConnector3">
            <a:avLst>
              <a:gd name="adj1" fmla="val -20573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715290B-63AF-968F-4167-F6F3B77646A8}"/>
              </a:ext>
            </a:extLst>
          </p:cNvPr>
          <p:cNvSpPr/>
          <p:nvPr/>
        </p:nvSpPr>
        <p:spPr>
          <a:xfrm>
            <a:off x="12731035" y="7733863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3A56CFC-E3BD-E13F-CA43-551C94E6A701}"/>
              </a:ext>
            </a:extLst>
          </p:cNvPr>
          <p:cNvSpPr/>
          <p:nvPr/>
        </p:nvSpPr>
        <p:spPr>
          <a:xfrm>
            <a:off x="8007888" y="-91474"/>
            <a:ext cx="6917411" cy="566976"/>
          </a:xfrm>
          <a:prstGeom prst="roundRect">
            <a:avLst>
              <a:gd name="adj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DBD2D5-B0C4-86B3-9499-D075D9875FE5}"/>
              </a:ext>
            </a:extLst>
          </p:cNvPr>
          <p:cNvSpPr/>
          <p:nvPr/>
        </p:nvSpPr>
        <p:spPr>
          <a:xfrm>
            <a:off x="13409540" y="7506349"/>
            <a:ext cx="863600" cy="10525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6B74EB-6968-A341-E777-50D0C36FEC55}"/>
              </a:ext>
            </a:extLst>
          </p:cNvPr>
          <p:cNvSpPr/>
          <p:nvPr/>
        </p:nvSpPr>
        <p:spPr>
          <a:xfrm>
            <a:off x="12643888" y="7506348"/>
            <a:ext cx="613251" cy="1052529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89472B-630E-2132-1634-262136EE75F2}"/>
              </a:ext>
            </a:extLst>
          </p:cNvPr>
          <p:cNvSpPr/>
          <p:nvPr/>
        </p:nvSpPr>
        <p:spPr>
          <a:xfrm>
            <a:off x="10470864" y="1244813"/>
            <a:ext cx="3600000" cy="3600000"/>
          </a:xfrm>
          <a:prstGeom prst="ellips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64860E-2E35-1376-495B-2728542B86B2}"/>
              </a:ext>
            </a:extLst>
          </p:cNvPr>
          <p:cNvSpPr/>
          <p:nvPr/>
        </p:nvSpPr>
        <p:spPr>
          <a:xfrm>
            <a:off x="10657376" y="1082492"/>
            <a:ext cx="3600000" cy="3600000"/>
          </a:xfrm>
          <a:prstGeom prst="ellips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0867C1-777B-5656-39CF-7DF1CA8B82C3}"/>
              </a:ext>
            </a:extLst>
          </p:cNvPr>
          <p:cNvSpPr/>
          <p:nvPr/>
        </p:nvSpPr>
        <p:spPr>
          <a:xfrm>
            <a:off x="10843888" y="891527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589EC08-2385-A928-DF0F-0ECF89482806}"/>
              </a:ext>
            </a:extLst>
          </p:cNvPr>
          <p:cNvSpPr/>
          <p:nvPr/>
        </p:nvSpPr>
        <p:spPr>
          <a:xfrm>
            <a:off x="9004569" y="5769766"/>
            <a:ext cx="2961638" cy="2378055"/>
          </a:xfrm>
          <a:prstGeom prst="triangle">
            <a:avLst/>
          </a:prstGeom>
          <a:solidFill>
            <a:srgbClr val="F64B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50FEE62A-9F12-E34E-6199-A75D5C2A8973}"/>
              </a:ext>
            </a:extLst>
          </p:cNvPr>
          <p:cNvSpPr/>
          <p:nvPr/>
        </p:nvSpPr>
        <p:spPr>
          <a:xfrm>
            <a:off x="9127509" y="5691945"/>
            <a:ext cx="2961638" cy="2378055"/>
          </a:xfrm>
          <a:prstGeom prst="triangle">
            <a:avLst/>
          </a:prstGeom>
          <a:solidFill>
            <a:srgbClr val="FCC4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16C0C48-AD5F-0E87-B21A-C77AEBA8B158}"/>
              </a:ext>
            </a:extLst>
          </p:cNvPr>
          <p:cNvSpPr/>
          <p:nvPr/>
        </p:nvSpPr>
        <p:spPr>
          <a:xfrm>
            <a:off x="9266095" y="5614076"/>
            <a:ext cx="2961638" cy="237805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4BFFC19-2B14-792F-F494-6E45377C00A5}"/>
              </a:ext>
            </a:extLst>
          </p:cNvPr>
          <p:cNvCxnSpPr>
            <a:cxnSpLocks/>
            <a:endCxn id="40" idx="0"/>
          </p:cNvCxnSpPr>
          <p:nvPr/>
        </p:nvCxnSpPr>
        <p:spPr>
          <a:xfrm rot="16200000" flipH="1">
            <a:off x="11222495" y="5778328"/>
            <a:ext cx="2787305" cy="668733"/>
          </a:xfrm>
          <a:prstGeom prst="bentConnector3">
            <a:avLst>
              <a:gd name="adj1" fmla="val 65309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DC9D448-2AEF-1EB8-E7A9-A922658EF82F}"/>
              </a:ext>
            </a:extLst>
          </p:cNvPr>
          <p:cNvCxnSpPr>
            <a:cxnSpLocks/>
            <a:stCxn id="43" idx="0"/>
            <a:endCxn id="39" idx="0"/>
          </p:cNvCxnSpPr>
          <p:nvPr/>
        </p:nvCxnSpPr>
        <p:spPr>
          <a:xfrm rot="16200000" flipH="1">
            <a:off x="9935203" y="3600212"/>
            <a:ext cx="6614822" cy="1197452"/>
          </a:xfrm>
          <a:prstGeom prst="bentConnector5">
            <a:avLst>
              <a:gd name="adj1" fmla="val -3456"/>
              <a:gd name="adj2" fmla="val 169410"/>
              <a:gd name="adj3" fmla="val 77212"/>
            </a:avLst>
          </a:prstGeom>
          <a:ln w="28575">
            <a:solidFill>
              <a:srgbClr val="FCC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1CDA0B2-0FAE-6D95-ED71-7D87A7F0213B}"/>
              </a:ext>
            </a:extLst>
          </p:cNvPr>
          <p:cNvCxnSpPr>
            <a:cxnSpLocks/>
          </p:cNvCxnSpPr>
          <p:nvPr/>
        </p:nvCxnSpPr>
        <p:spPr>
          <a:xfrm rot="10800000">
            <a:off x="7604568" y="5059876"/>
            <a:ext cx="3142351" cy="6044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F8803FD-F445-9167-44D2-AC01CF0DBB08}"/>
              </a:ext>
            </a:extLst>
          </p:cNvPr>
          <p:cNvCxnSpPr>
            <a:stCxn id="41" idx="2"/>
            <a:endCxn id="44" idx="1"/>
          </p:cNvCxnSpPr>
          <p:nvPr/>
        </p:nvCxnSpPr>
        <p:spPr>
          <a:xfrm rot="10800000" flipV="1">
            <a:off x="9744980" y="3044812"/>
            <a:ext cx="725885" cy="3913981"/>
          </a:xfrm>
          <a:prstGeom prst="bentConnector3">
            <a:avLst>
              <a:gd name="adj1" fmla="val 142604"/>
            </a:avLst>
          </a:prstGeom>
          <a:ln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1527A687-0E4B-4B10-C7A2-43AE841F3200}"/>
              </a:ext>
            </a:extLst>
          </p:cNvPr>
          <p:cNvCxnSpPr>
            <a:stCxn id="38" idx="1"/>
          </p:cNvCxnSpPr>
          <p:nvPr/>
        </p:nvCxnSpPr>
        <p:spPr>
          <a:xfrm rot="10800000" flipH="1" flipV="1">
            <a:off x="8007888" y="192013"/>
            <a:ext cx="2836000" cy="841091"/>
          </a:xfrm>
          <a:prstGeom prst="bentConnector3">
            <a:avLst>
              <a:gd name="adj1" fmla="val -8061"/>
            </a:avLst>
          </a:prstGeom>
          <a:ln w="19050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9556AC3-AA18-FBCA-68F8-52175E48D55C}"/>
              </a:ext>
            </a:extLst>
          </p:cNvPr>
          <p:cNvCxnSpPr>
            <a:stCxn id="38" idx="2"/>
          </p:cNvCxnSpPr>
          <p:nvPr/>
        </p:nvCxnSpPr>
        <p:spPr>
          <a:xfrm rot="5400000">
            <a:off x="10328916" y="-431622"/>
            <a:ext cx="230554" cy="204480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5180827-9207-FB14-38D7-8F2934584508}"/>
              </a:ext>
            </a:extLst>
          </p:cNvPr>
          <p:cNvCxnSpPr>
            <a:cxnSpLocks/>
            <a:stCxn id="43" idx="1"/>
          </p:cNvCxnSpPr>
          <p:nvPr/>
        </p:nvCxnSpPr>
        <p:spPr>
          <a:xfrm rot="16200000" flipV="1">
            <a:off x="9693002" y="-259359"/>
            <a:ext cx="527208" cy="2828980"/>
          </a:xfrm>
          <a:prstGeom prst="bentConnector4">
            <a:avLst>
              <a:gd name="adj1" fmla="val 43360"/>
              <a:gd name="adj2" fmla="val 5931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2EF39A2-CF1C-5433-F586-D15533564D09}"/>
              </a:ext>
            </a:extLst>
          </p:cNvPr>
          <p:cNvSpPr/>
          <p:nvPr/>
        </p:nvSpPr>
        <p:spPr>
          <a:xfrm>
            <a:off x="-227636" y="-133670"/>
            <a:ext cx="6435524" cy="566976"/>
          </a:xfrm>
          <a:prstGeom prst="roundRect">
            <a:avLst>
              <a:gd name="adj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527" y="2039986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52EF9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the System</a:t>
            </a:r>
            <a:endParaRPr lang="en-US" sz="4450" dirty="0">
              <a:solidFill>
                <a:srgbClr val="E52EF9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Computer Lab Management System offers a centralized solution.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aims to manage and monitor lab resources 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Traditional Challenges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management is often inefficient and prone to errors.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Benefits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addresses these issues with automation.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allows centralized control and improved security.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B5987-C454-1999-9F8D-82B34D825C6F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043B28-2172-A002-3C5B-2E41C6DE1BE7}"/>
              </a:ext>
            </a:extLst>
          </p:cNvPr>
          <p:cNvSpPr/>
          <p:nvPr/>
        </p:nvSpPr>
        <p:spPr>
          <a:xfrm>
            <a:off x="9643620" y="486306"/>
            <a:ext cx="5316717" cy="597502"/>
          </a:xfrm>
          <a:prstGeom prst="rect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0DF29F-091E-A8E9-8428-2A6FC997EAC6}"/>
              </a:ext>
            </a:extLst>
          </p:cNvPr>
          <p:cNvSpPr/>
          <p:nvPr/>
        </p:nvSpPr>
        <p:spPr>
          <a:xfrm>
            <a:off x="509047" y="7173798"/>
            <a:ext cx="603316" cy="597502"/>
          </a:xfrm>
          <a:prstGeom prst="ellipse">
            <a:avLst/>
          </a:prstGeom>
          <a:solidFill>
            <a:srgbClr val="F64BAD"/>
          </a:solidFill>
          <a:ln>
            <a:solidFill>
              <a:srgbClr val="F64B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7BAD6C-171C-06FA-5E7F-9575009D1500}"/>
              </a:ext>
            </a:extLst>
          </p:cNvPr>
          <p:cNvCxnSpPr>
            <a:stCxn id="13" idx="0"/>
            <a:endCxn id="3" idx="1"/>
          </p:cNvCxnSpPr>
          <p:nvPr/>
        </p:nvCxnSpPr>
        <p:spPr>
          <a:xfrm rot="16200000" flipV="1">
            <a:off x="-929955" y="5433137"/>
            <a:ext cx="3464406" cy="16915"/>
          </a:xfrm>
          <a:prstGeom prst="bentConnector4">
            <a:avLst>
              <a:gd name="adj1" fmla="val 29484"/>
              <a:gd name="adj2" fmla="val 3134839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3D78C-11B2-E6EF-4FD0-FADEEC2FB43E}"/>
              </a:ext>
            </a:extLst>
          </p:cNvPr>
          <p:cNvSpPr/>
          <p:nvPr/>
        </p:nvSpPr>
        <p:spPr>
          <a:xfrm>
            <a:off x="9311043" y="1287881"/>
            <a:ext cx="1341245" cy="354330"/>
          </a:xfrm>
          <a:prstGeom prst="rect">
            <a:avLst/>
          </a:prstGeom>
          <a:solidFill>
            <a:srgbClr val="F64BAD"/>
          </a:solidFill>
          <a:ln>
            <a:solidFill>
              <a:srgbClr val="F64B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5B064A-B328-8F4D-FC4C-AC191FDC9A0C}"/>
              </a:ext>
            </a:extLst>
          </p:cNvPr>
          <p:cNvCxnSpPr>
            <a:stCxn id="17" idx="2"/>
            <a:endCxn id="6" idx="0"/>
          </p:cNvCxnSpPr>
          <p:nvPr/>
        </p:nvCxnSpPr>
        <p:spPr>
          <a:xfrm rot="5400000">
            <a:off x="7491583" y="1042144"/>
            <a:ext cx="1890016" cy="3090150"/>
          </a:xfrm>
          <a:prstGeom prst="bentConnector3">
            <a:avLst>
              <a:gd name="adj1" fmla="val 77433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17BED4E-7BEB-8EFB-F902-FB0B3050B37B}"/>
              </a:ext>
            </a:extLst>
          </p:cNvPr>
          <p:cNvSpPr/>
          <p:nvPr/>
        </p:nvSpPr>
        <p:spPr>
          <a:xfrm>
            <a:off x="13310647" y="7152361"/>
            <a:ext cx="1432874" cy="694941"/>
          </a:xfrm>
          <a:prstGeom prst="rect">
            <a:avLst/>
          </a:prstGeom>
          <a:solidFill>
            <a:srgbClr val="F64BAD"/>
          </a:solidFill>
          <a:ln>
            <a:solidFill>
              <a:srgbClr val="F64B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852B1E9-8AE8-856D-F9B1-9E7732FB5376}"/>
              </a:ext>
            </a:extLst>
          </p:cNvPr>
          <p:cNvCxnSpPr>
            <a:stCxn id="21" idx="0"/>
            <a:endCxn id="8" idx="1"/>
          </p:cNvCxnSpPr>
          <p:nvPr/>
        </p:nvCxnSpPr>
        <p:spPr>
          <a:xfrm rot="16200000" flipV="1">
            <a:off x="10228092" y="3353368"/>
            <a:ext cx="3442969" cy="4155017"/>
          </a:xfrm>
          <a:prstGeom prst="bentConnector4">
            <a:avLst>
              <a:gd name="adj1" fmla="val 28535"/>
              <a:gd name="adj2" fmla="val 111628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9CBB132-5435-5CFF-1DFC-9E0352E85F42}"/>
              </a:ext>
            </a:extLst>
          </p:cNvPr>
          <p:cNvSpPr/>
          <p:nvPr/>
        </p:nvSpPr>
        <p:spPr>
          <a:xfrm>
            <a:off x="7836389" y="2127295"/>
            <a:ext cx="442263" cy="558403"/>
          </a:xfrm>
          <a:prstGeom prst="parallelogram">
            <a:avLst>
              <a:gd name="adj" fmla="val 44183"/>
            </a:avLst>
          </a:prstGeom>
          <a:solidFill>
            <a:srgbClr val="E52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52EF9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25D41D5-DB46-7BA4-D911-6B8BA2B20251}"/>
              </a:ext>
            </a:extLst>
          </p:cNvPr>
          <p:cNvSpPr/>
          <p:nvPr/>
        </p:nvSpPr>
        <p:spPr>
          <a:xfrm>
            <a:off x="8171699" y="2127295"/>
            <a:ext cx="442263" cy="558403"/>
          </a:xfrm>
          <a:prstGeom prst="parallelogram">
            <a:avLst>
              <a:gd name="adj" fmla="val 44183"/>
            </a:avLst>
          </a:prstGeom>
          <a:solidFill>
            <a:srgbClr val="E52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52EF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136"/>
            <a:ext cx="963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Software and Hardware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0116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6693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Software Requirements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5734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PHP version 8.3 , JavaScript Es4 or above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 Database version 8.0 or latest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Bootstrap, PHPQRCODE Module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7839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XAMPP / Apache Server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4740116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655481" y="496693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Hardware Requirements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55481" y="545734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Minimum 4GB RAM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55481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Minimum 10GB Storage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55481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QR Scanner or webcam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B7649E-0E0D-6856-AA8C-225730CF2C3B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458" y="844707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Proposed Model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52EF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7458" y="1660643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1836974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 Dashboard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2218450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labs, devices, and users with ease.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52EF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7458" y="2719227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289555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QR-Based Login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327703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and efficient login system.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52EF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7458" y="3777812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3954144"/>
            <a:ext cx="231540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Issue Tracking System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4335620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Report and resolve issues quickly.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52EF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7458" y="4836397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501272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Search Functionality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539420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Find devices and stock efficiently.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B286A-FDBF-DA5A-9561-BAE474D7567D}"/>
              </a:ext>
            </a:extLst>
          </p:cNvPr>
          <p:cNvSpPr/>
          <p:nvPr/>
        </p:nvSpPr>
        <p:spPr>
          <a:xfrm>
            <a:off x="12726186" y="7616858"/>
            <a:ext cx="1904214" cy="597502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CE3CE8-CED5-DADD-E110-A91D08797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455" y="242833"/>
            <a:ext cx="6886705" cy="39137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0D94BB-8530-B6BD-8DD4-A3475C5FB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662" y="4452060"/>
            <a:ext cx="5254925" cy="36113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1F7D50-92CE-4A76-1AB8-32AFA36A6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0610" y="4403640"/>
            <a:ext cx="897407" cy="351196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8CFB8B-E371-7360-5D33-3885365D2F3A}"/>
              </a:ext>
            </a:extLst>
          </p:cNvPr>
          <p:cNvSpPr/>
          <p:nvPr/>
        </p:nvSpPr>
        <p:spPr>
          <a:xfrm>
            <a:off x="-565608" y="6854950"/>
            <a:ext cx="2205514" cy="2026763"/>
          </a:xfrm>
          <a:prstGeom prst="ellipse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C7CFEDE1-AB74-B8EB-2A2A-72328D67FD8D}"/>
              </a:ext>
            </a:extLst>
          </p:cNvPr>
          <p:cNvSpPr/>
          <p:nvPr/>
        </p:nvSpPr>
        <p:spPr>
          <a:xfrm>
            <a:off x="-162560" y="-139754"/>
            <a:ext cx="4490720" cy="541726"/>
          </a:xfrm>
          <a:prstGeom prst="snipRoundRect">
            <a:avLst>
              <a:gd name="adj1" fmla="val 50000"/>
              <a:gd name="adj2" fmla="val 5000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8BDD475-51E8-C41C-FE5F-52EB686D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49" y="2432402"/>
            <a:ext cx="9260701" cy="4787196"/>
          </a:xfrm>
          <a:prstGeom prst="rect">
            <a:avLst/>
          </a:prstGeom>
          <a:noFill/>
          <a:ln w="57150">
            <a:solidFill>
              <a:srgbClr val="F64BA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1740A8DE-CA82-C487-4C07-4F091160E311}"/>
              </a:ext>
            </a:extLst>
          </p:cNvPr>
          <p:cNvSpPr/>
          <p:nvPr/>
        </p:nvSpPr>
        <p:spPr>
          <a:xfrm>
            <a:off x="609600" y="465553"/>
            <a:ext cx="5415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ER Diagram</a:t>
            </a:r>
            <a:endParaRPr lang="en-US" sz="4450" dirty="0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0840C214-7772-8014-4C64-2AA2977299E0}"/>
              </a:ext>
            </a:extLst>
          </p:cNvPr>
          <p:cNvSpPr/>
          <p:nvPr/>
        </p:nvSpPr>
        <p:spPr>
          <a:xfrm>
            <a:off x="8765470" y="335280"/>
            <a:ext cx="6360160" cy="608389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B3BAB07F-57CF-2A69-ABA0-35EEDD728C37}"/>
              </a:ext>
            </a:extLst>
          </p:cNvPr>
          <p:cNvSpPr/>
          <p:nvPr/>
        </p:nvSpPr>
        <p:spPr>
          <a:xfrm>
            <a:off x="10911840" y="1054198"/>
            <a:ext cx="4213790" cy="422558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4CC552B-E2D9-CA9D-FAF7-A5CC339F20D1}"/>
              </a:ext>
            </a:extLst>
          </p:cNvPr>
          <p:cNvCxnSpPr>
            <a:cxnSpLocks/>
            <a:stCxn id="1028" idx="1"/>
            <a:endCxn id="8" idx="2"/>
          </p:cNvCxnSpPr>
          <p:nvPr/>
        </p:nvCxnSpPr>
        <p:spPr>
          <a:xfrm rot="10800000" flipH="1">
            <a:off x="2684848" y="1174332"/>
            <a:ext cx="632391" cy="3651668"/>
          </a:xfrm>
          <a:prstGeom prst="bentConnector4">
            <a:avLst>
              <a:gd name="adj1" fmla="val -227334"/>
              <a:gd name="adj2" fmla="val 87504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7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49EFD1E-573C-B298-8968-36D0B59B9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4840203"/>
            <a:ext cx="116395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F0284-D7D5-9FA0-E298-2F61C2F3D453}"/>
              </a:ext>
            </a:extLst>
          </p:cNvPr>
          <p:cNvSpPr txBox="1"/>
          <p:nvPr/>
        </p:nvSpPr>
        <p:spPr>
          <a:xfrm>
            <a:off x="709612" y="1144744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52EF9"/>
                </a:solidFill>
              </a:rPr>
              <a:t>DFD Level -0</a:t>
            </a:r>
            <a:endParaRPr lang="en-IN" sz="2400" b="1" dirty="0">
              <a:solidFill>
                <a:srgbClr val="E52EF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80BE0-089F-8AFC-CA04-0A970BE0B98E}"/>
              </a:ext>
            </a:extLst>
          </p:cNvPr>
          <p:cNvSpPr txBox="1"/>
          <p:nvPr/>
        </p:nvSpPr>
        <p:spPr>
          <a:xfrm>
            <a:off x="709612" y="4260711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52EF9"/>
                </a:solidFill>
              </a:rPr>
              <a:t>DFD Level -1</a:t>
            </a:r>
            <a:endParaRPr lang="en-IN" sz="2400" b="1" dirty="0">
              <a:solidFill>
                <a:srgbClr val="E52EF9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55FAACF0-45F6-5AC9-81EA-459EBD399D1B}"/>
              </a:ext>
            </a:extLst>
          </p:cNvPr>
          <p:cNvSpPr/>
          <p:nvPr/>
        </p:nvSpPr>
        <p:spPr>
          <a:xfrm>
            <a:off x="458771" y="313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Data Flow Diagram</a:t>
            </a:r>
            <a:endParaRPr lang="en-US" sz="44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7EE1C6-807B-5865-46B6-49A93C2C12FA}"/>
              </a:ext>
            </a:extLst>
          </p:cNvPr>
          <p:cNvSpPr/>
          <p:nvPr/>
        </p:nvSpPr>
        <p:spPr>
          <a:xfrm>
            <a:off x="2820553" y="2205872"/>
            <a:ext cx="3308808" cy="9615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Bodoni MT Black" panose="02070A03080606020203" pitchFamily="18" charset="0"/>
              </a:rPr>
              <a:t>LMS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7390EF-A5C6-31F4-5319-C6DC352C4C2A}"/>
              </a:ext>
            </a:extLst>
          </p:cNvPr>
          <p:cNvSpPr/>
          <p:nvPr/>
        </p:nvSpPr>
        <p:spPr>
          <a:xfrm>
            <a:off x="7890235" y="2205872"/>
            <a:ext cx="3308808" cy="961534"/>
          </a:xfrm>
          <a:prstGeom prst="roundRect">
            <a:avLst>
              <a:gd name="adj" fmla="val 235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27A777-9B08-27BA-5021-D5485B8E86F4}"/>
              </a:ext>
            </a:extLst>
          </p:cNvPr>
          <p:cNvSpPr/>
          <p:nvPr/>
        </p:nvSpPr>
        <p:spPr>
          <a:xfrm>
            <a:off x="6305389" y="2582944"/>
            <a:ext cx="1395167" cy="207390"/>
          </a:xfrm>
          <a:prstGeom prst="rightArrow">
            <a:avLst/>
          </a:prstGeom>
          <a:solidFill>
            <a:srgbClr val="F64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27848E6-A409-0A74-2F2E-C6D4F6246D8A}"/>
              </a:ext>
            </a:extLst>
          </p:cNvPr>
          <p:cNvCxnSpPr>
            <a:stCxn id="5" idx="2"/>
            <a:endCxn id="2" idx="1"/>
          </p:cNvCxnSpPr>
          <p:nvPr/>
        </p:nvCxnSpPr>
        <p:spPr>
          <a:xfrm rot="10800000">
            <a:off x="709613" y="1375577"/>
            <a:ext cx="2110941" cy="1311062"/>
          </a:xfrm>
          <a:prstGeom prst="bentConnector3">
            <a:avLst>
              <a:gd name="adj1" fmla="val 114198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5D104B-A633-A52C-BB61-A999DAC55EA9}"/>
              </a:ext>
            </a:extLst>
          </p:cNvPr>
          <p:cNvCxnSpPr>
            <a:stCxn id="3" idx="1"/>
            <a:endCxn id="2052" idx="1"/>
          </p:cNvCxnSpPr>
          <p:nvPr/>
        </p:nvCxnSpPr>
        <p:spPr>
          <a:xfrm rot="10800000" flipH="1" flipV="1">
            <a:off x="709611" y="4491543"/>
            <a:ext cx="785813" cy="1701209"/>
          </a:xfrm>
          <a:prstGeom prst="bentConnector3">
            <a:avLst>
              <a:gd name="adj1" fmla="val -29091"/>
            </a:avLst>
          </a:prstGeom>
          <a:ln w="28575">
            <a:solidFill>
              <a:srgbClr val="F64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0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409</Words>
  <Application>Microsoft Office PowerPoint</Application>
  <PresentationFormat>Custom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Montserrat</vt:lpstr>
      <vt:lpstr>Aharoni</vt:lpstr>
      <vt:lpstr>Heebo Light</vt:lpstr>
      <vt:lpstr>Inconsolata Bold</vt:lpstr>
      <vt:lpstr>Arial Black</vt:lpstr>
      <vt:lpstr>Fira Sans</vt:lpstr>
      <vt:lpstr>Courier New</vt:lpstr>
      <vt:lpstr>ROG Fonts</vt:lpstr>
      <vt:lpstr>Arial</vt:lpstr>
      <vt:lpstr>Bodoni MT Black</vt:lpstr>
      <vt:lpstr>Monotype Corsiva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sourav pattanyak</cp:lastModifiedBy>
  <cp:revision>52</cp:revision>
  <dcterms:created xsi:type="dcterms:W3CDTF">2025-04-09T05:10:17Z</dcterms:created>
  <dcterms:modified xsi:type="dcterms:W3CDTF">2025-04-11T06:44:54Z</dcterms:modified>
</cp:coreProperties>
</file>